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8.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21.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2.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8.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70" r:id="rId5"/>
    <p:sldMasterId id="2147483671" r:id="rId6"/>
  </p:sldMasterIdLst>
  <p:notesMasterIdLst>
    <p:notesMasterId r:id="rId7"/>
  </p:notesMasterIdLst>
  <p:sldIdLst>
    <p:sldId id="256" r:id="rId8"/>
    <p:sldId id="257" r:id="rId9"/>
    <p:sldId id="258" r:id="rId10"/>
    <p:sldId id="259" r:id="rId11"/>
    <p:sldId id="260" r:id="rId12"/>
    <p:sldId id="261" r:id="rId13"/>
    <p:sldId id="262" r:id="rId14"/>
    <p:sldId id="263" r:id="rId15"/>
    <p:sldId id="264" r:id="rId16"/>
    <p:sldId id="265" r:id="rId17"/>
    <p:sldId id="266" r:id="rId18"/>
    <p:sldId id="267" r:id="rId19"/>
    <p:sldId id="268" r:id="rId20"/>
  </p:sldIdLst>
  <p:sldSz cy="10058400" cx="7772400"/>
  <p:notesSz cx="6858000" cy="9144000"/>
  <p:embeddedFontLst>
    <p:embeddedFont>
      <p:font typeface="Halant"/>
      <p:regular r:id="rId21"/>
      <p:bold r:id="rId22"/>
    </p:embeddedFont>
    <p:embeddedFont>
      <p:font typeface="Inter SemiBold"/>
      <p:regular r:id="rId23"/>
      <p:bold r:id="rId24"/>
      <p:italic r:id="rId25"/>
      <p:boldItalic r:id="rId26"/>
    </p:embeddedFont>
    <p:embeddedFont>
      <p:font typeface="Inter"/>
      <p:regular r:id="rId27"/>
      <p:bold r:id="rId28"/>
      <p:italic r:id="rId29"/>
      <p:boldItalic r:id="rId30"/>
    </p:embeddedFont>
    <p:embeddedFont>
      <p:font typeface="Plus Jakarta Sans Medium"/>
      <p:regular r:id="rId31"/>
      <p:bold r:id="rId32"/>
      <p:italic r:id="rId33"/>
      <p:boldItalic r:id="rId34"/>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747775"/>
          </p15:clr>
        </p15:guide>
        <p15:guide id="2" pos="2448">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727B2C47-E7B8-4FD9-BDFD-124BDCC74168}">
  <a:tblStyle styleId="{727B2C47-E7B8-4FD9-BDFD-124BDCC74168}"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slide" Target="slides/slide13.xml"/><Relationship Id="rId22" Type="http://schemas.openxmlformats.org/officeDocument/2006/relationships/font" Target="fonts/Halant-bold.fntdata"/><Relationship Id="rId21" Type="http://schemas.openxmlformats.org/officeDocument/2006/relationships/font" Target="fonts/Halant-regular.fntdata"/><Relationship Id="rId24" Type="http://schemas.openxmlformats.org/officeDocument/2006/relationships/font" Target="fonts/InterSemiBold-bold.fntdata"/><Relationship Id="rId23" Type="http://schemas.openxmlformats.org/officeDocument/2006/relationships/font" Target="fonts/InterSemiBold-regular.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2.xml"/><Relationship Id="rId26" Type="http://schemas.openxmlformats.org/officeDocument/2006/relationships/font" Target="fonts/InterSemiBold-boldItalic.fntdata"/><Relationship Id="rId25" Type="http://schemas.openxmlformats.org/officeDocument/2006/relationships/font" Target="fonts/InterSemiBold-italic.fntdata"/><Relationship Id="rId28" Type="http://schemas.openxmlformats.org/officeDocument/2006/relationships/font" Target="fonts/Inter-bold.fntdata"/><Relationship Id="rId27" Type="http://schemas.openxmlformats.org/officeDocument/2006/relationships/font" Target="fonts/Inter-regular.fntdata"/><Relationship Id="rId5" Type="http://schemas.openxmlformats.org/officeDocument/2006/relationships/slideMaster" Target="slideMasters/slideMaster1.xml"/><Relationship Id="rId6" Type="http://schemas.openxmlformats.org/officeDocument/2006/relationships/slideMaster" Target="slideMasters/slideMaster2.xml"/><Relationship Id="rId29" Type="http://schemas.openxmlformats.org/officeDocument/2006/relationships/font" Target="fonts/Inter-italic.fntdata"/><Relationship Id="rId7" Type="http://schemas.openxmlformats.org/officeDocument/2006/relationships/notesMaster" Target="notesMasters/notesMaster1.xml"/><Relationship Id="rId8" Type="http://schemas.openxmlformats.org/officeDocument/2006/relationships/slide" Target="slides/slide1.xml"/><Relationship Id="rId31" Type="http://schemas.openxmlformats.org/officeDocument/2006/relationships/font" Target="fonts/PlusJakartaSansMedium-regular.fntdata"/><Relationship Id="rId30" Type="http://schemas.openxmlformats.org/officeDocument/2006/relationships/font" Target="fonts/Inter-boldItalic.fntdata"/><Relationship Id="rId11" Type="http://schemas.openxmlformats.org/officeDocument/2006/relationships/slide" Target="slides/slide4.xml"/><Relationship Id="rId33" Type="http://schemas.openxmlformats.org/officeDocument/2006/relationships/font" Target="fonts/PlusJakartaSansMedium-italic.fntdata"/><Relationship Id="rId10" Type="http://schemas.openxmlformats.org/officeDocument/2006/relationships/slide" Target="slides/slide3.xml"/><Relationship Id="rId32" Type="http://schemas.openxmlformats.org/officeDocument/2006/relationships/font" Target="fonts/PlusJakartaSansMedium-bold.fntdata"/><Relationship Id="rId13" Type="http://schemas.openxmlformats.org/officeDocument/2006/relationships/slide" Target="slides/slide6.xml"/><Relationship Id="rId12" Type="http://schemas.openxmlformats.org/officeDocument/2006/relationships/slide" Target="slides/slide5.xml"/><Relationship Id="rId34" Type="http://schemas.openxmlformats.org/officeDocument/2006/relationships/font" Target="fonts/PlusJakartaSansMedium-boldItalic.fntdata"/><Relationship Id="rId15" Type="http://schemas.openxmlformats.org/officeDocument/2006/relationships/slide" Target="slides/slide8.xml"/><Relationship Id="rId14" Type="http://schemas.openxmlformats.org/officeDocument/2006/relationships/slide" Target="slides/slide7.xml"/><Relationship Id="rId17" Type="http://schemas.openxmlformats.org/officeDocument/2006/relationships/slide" Target="slides/slide10.xml"/><Relationship Id="rId16" Type="http://schemas.openxmlformats.org/officeDocument/2006/relationships/slide" Target="slides/slide9.xml"/><Relationship Id="rId19" Type="http://schemas.openxmlformats.org/officeDocument/2006/relationships/slide" Target="slides/slide12.xml"/><Relationship Id="rId18" Type="http://schemas.openxmlformats.org/officeDocument/2006/relationships/slide" Target="slides/slide1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80" y="685800"/>
            <a:ext cx="2649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5" name="Shape 95"/>
        <p:cNvGrpSpPr/>
        <p:nvPr/>
      </p:nvGrpSpPr>
      <p:grpSpPr>
        <a:xfrm>
          <a:off x="0" y="0"/>
          <a:ext cx="0" cy="0"/>
          <a:chOff x="0" y="0"/>
          <a:chExt cx="0" cy="0"/>
        </a:xfrm>
      </p:grpSpPr>
      <p:sp>
        <p:nvSpPr>
          <p:cNvPr id="96" name="Google Shape;96;g3067aa5d5c9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97" name="Google Shape;97;g3067aa5d5c9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2" name="Shape 232"/>
        <p:cNvGrpSpPr/>
        <p:nvPr/>
      </p:nvGrpSpPr>
      <p:grpSpPr>
        <a:xfrm>
          <a:off x="0" y="0"/>
          <a:ext cx="0" cy="0"/>
          <a:chOff x="0" y="0"/>
          <a:chExt cx="0" cy="0"/>
        </a:xfrm>
      </p:grpSpPr>
      <p:sp>
        <p:nvSpPr>
          <p:cNvPr id="233" name="Google Shape;233;g3067aa5d5c9_0_164: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234" name="Google Shape;234;g3067aa5d5c9_0_16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7" name="Shape 247"/>
        <p:cNvGrpSpPr/>
        <p:nvPr/>
      </p:nvGrpSpPr>
      <p:grpSpPr>
        <a:xfrm>
          <a:off x="0" y="0"/>
          <a:ext cx="0" cy="0"/>
          <a:chOff x="0" y="0"/>
          <a:chExt cx="0" cy="0"/>
        </a:xfrm>
      </p:grpSpPr>
      <p:sp>
        <p:nvSpPr>
          <p:cNvPr id="248" name="Google Shape;248;g3067aa5d5c9_0_177: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249" name="Google Shape;249;g3067aa5d5c9_0_17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2" name="Shape 262"/>
        <p:cNvGrpSpPr/>
        <p:nvPr/>
      </p:nvGrpSpPr>
      <p:grpSpPr>
        <a:xfrm>
          <a:off x="0" y="0"/>
          <a:ext cx="0" cy="0"/>
          <a:chOff x="0" y="0"/>
          <a:chExt cx="0" cy="0"/>
        </a:xfrm>
      </p:grpSpPr>
      <p:sp>
        <p:nvSpPr>
          <p:cNvPr id="263" name="Google Shape;263;g31aded591db_0_166: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264" name="Google Shape;264;g31aded591db_0_16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4" name="Shape 274"/>
        <p:cNvGrpSpPr/>
        <p:nvPr/>
      </p:nvGrpSpPr>
      <p:grpSpPr>
        <a:xfrm>
          <a:off x="0" y="0"/>
          <a:ext cx="0" cy="0"/>
          <a:chOff x="0" y="0"/>
          <a:chExt cx="0" cy="0"/>
        </a:xfrm>
      </p:grpSpPr>
      <p:sp>
        <p:nvSpPr>
          <p:cNvPr id="275" name="Google Shape;275;g31aded591db_0_55: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276" name="Google Shape;276;g31aded591db_0_5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2" name="Shape 112"/>
        <p:cNvGrpSpPr/>
        <p:nvPr/>
      </p:nvGrpSpPr>
      <p:grpSpPr>
        <a:xfrm>
          <a:off x="0" y="0"/>
          <a:ext cx="0" cy="0"/>
          <a:chOff x="0" y="0"/>
          <a:chExt cx="0" cy="0"/>
        </a:xfrm>
      </p:grpSpPr>
      <p:sp>
        <p:nvSpPr>
          <p:cNvPr id="113" name="Google Shape;113;g3067aa5d5c9_0_58: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14" name="Google Shape;114;g3067aa5d5c9_0_5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7" name="Shape 127"/>
        <p:cNvGrpSpPr/>
        <p:nvPr/>
      </p:nvGrpSpPr>
      <p:grpSpPr>
        <a:xfrm>
          <a:off x="0" y="0"/>
          <a:ext cx="0" cy="0"/>
          <a:chOff x="0" y="0"/>
          <a:chExt cx="0" cy="0"/>
        </a:xfrm>
      </p:grpSpPr>
      <p:sp>
        <p:nvSpPr>
          <p:cNvPr id="128" name="Google Shape;128;g3067aa5d5c9_0_112: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29" name="Google Shape;129;g3067aa5d5c9_0_11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2" name="Shape 142"/>
        <p:cNvGrpSpPr/>
        <p:nvPr/>
      </p:nvGrpSpPr>
      <p:grpSpPr>
        <a:xfrm>
          <a:off x="0" y="0"/>
          <a:ext cx="0" cy="0"/>
          <a:chOff x="0" y="0"/>
          <a:chExt cx="0" cy="0"/>
        </a:xfrm>
      </p:grpSpPr>
      <p:sp>
        <p:nvSpPr>
          <p:cNvPr id="143" name="Google Shape;143;g3067aa5d5c9_0_125: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44" name="Google Shape;144;g3067aa5d5c9_0_12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7" name="Shape 157"/>
        <p:cNvGrpSpPr/>
        <p:nvPr/>
      </p:nvGrpSpPr>
      <p:grpSpPr>
        <a:xfrm>
          <a:off x="0" y="0"/>
          <a:ext cx="0" cy="0"/>
          <a:chOff x="0" y="0"/>
          <a:chExt cx="0" cy="0"/>
        </a:xfrm>
      </p:grpSpPr>
      <p:sp>
        <p:nvSpPr>
          <p:cNvPr id="158" name="Google Shape;158;g3067aa5d5c9_0_99: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59" name="Google Shape;159;g3067aa5d5c9_0_9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2" name="Shape 172"/>
        <p:cNvGrpSpPr/>
        <p:nvPr/>
      </p:nvGrpSpPr>
      <p:grpSpPr>
        <a:xfrm>
          <a:off x="0" y="0"/>
          <a:ext cx="0" cy="0"/>
          <a:chOff x="0" y="0"/>
          <a:chExt cx="0" cy="0"/>
        </a:xfrm>
      </p:grpSpPr>
      <p:sp>
        <p:nvSpPr>
          <p:cNvPr id="173" name="Google Shape;173;g3067aa5d5c9_0_73: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74" name="Google Shape;174;g3067aa5d5c9_0_7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7" name="Shape 187"/>
        <p:cNvGrpSpPr/>
        <p:nvPr/>
      </p:nvGrpSpPr>
      <p:grpSpPr>
        <a:xfrm>
          <a:off x="0" y="0"/>
          <a:ext cx="0" cy="0"/>
          <a:chOff x="0" y="0"/>
          <a:chExt cx="0" cy="0"/>
        </a:xfrm>
      </p:grpSpPr>
      <p:sp>
        <p:nvSpPr>
          <p:cNvPr id="188" name="Google Shape;188;g3067aa5d5c9_0_86: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89" name="Google Shape;189;g3067aa5d5c9_0_8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2" name="Shape 202"/>
        <p:cNvGrpSpPr/>
        <p:nvPr/>
      </p:nvGrpSpPr>
      <p:grpSpPr>
        <a:xfrm>
          <a:off x="0" y="0"/>
          <a:ext cx="0" cy="0"/>
          <a:chOff x="0" y="0"/>
          <a:chExt cx="0" cy="0"/>
        </a:xfrm>
      </p:grpSpPr>
      <p:sp>
        <p:nvSpPr>
          <p:cNvPr id="203" name="Google Shape;203;g3067aa5d5c9_0_138: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204" name="Google Shape;204;g3067aa5d5c9_0_13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7" name="Shape 217"/>
        <p:cNvGrpSpPr/>
        <p:nvPr/>
      </p:nvGrpSpPr>
      <p:grpSpPr>
        <a:xfrm>
          <a:off x="0" y="0"/>
          <a:ext cx="0" cy="0"/>
          <a:chOff x="0" y="0"/>
          <a:chExt cx="0" cy="0"/>
        </a:xfrm>
      </p:grpSpPr>
      <p:sp>
        <p:nvSpPr>
          <p:cNvPr id="218" name="Google Shape;218;g3067aa5d5c9_0_151: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219" name="Google Shape;219;g3067aa5d5c9_0_15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54" name="Shape 54"/>
        <p:cNvGrpSpPr/>
        <p:nvPr/>
      </p:nvGrpSpPr>
      <p:grpSpPr>
        <a:xfrm>
          <a:off x="0" y="0"/>
          <a:ext cx="0" cy="0"/>
          <a:chOff x="0" y="0"/>
          <a:chExt cx="0" cy="0"/>
        </a:xfrm>
      </p:grpSpPr>
      <p:sp>
        <p:nvSpPr>
          <p:cNvPr id="55" name="Google Shape;55;p14"/>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56" name="Google Shape;56;p14"/>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57" name="Google Shape;57;p1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58" name="Shape 58"/>
        <p:cNvGrpSpPr/>
        <p:nvPr/>
      </p:nvGrpSpPr>
      <p:grpSpPr>
        <a:xfrm>
          <a:off x="0" y="0"/>
          <a:ext cx="0" cy="0"/>
          <a:chOff x="0" y="0"/>
          <a:chExt cx="0" cy="0"/>
        </a:xfrm>
      </p:grpSpPr>
      <p:sp>
        <p:nvSpPr>
          <p:cNvPr id="59" name="Google Shape;59;p15"/>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60" name="Google Shape;60;p1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61" name="Shape 61"/>
        <p:cNvGrpSpPr/>
        <p:nvPr/>
      </p:nvGrpSpPr>
      <p:grpSpPr>
        <a:xfrm>
          <a:off x="0" y="0"/>
          <a:ext cx="0" cy="0"/>
          <a:chOff x="0" y="0"/>
          <a:chExt cx="0" cy="0"/>
        </a:xfrm>
      </p:grpSpPr>
      <p:sp>
        <p:nvSpPr>
          <p:cNvPr id="62" name="Google Shape;62;p1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3" name="Google Shape;63;p16"/>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64" name="Google Shape;64;p1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65" name="Shape 65"/>
        <p:cNvGrpSpPr/>
        <p:nvPr/>
      </p:nvGrpSpPr>
      <p:grpSpPr>
        <a:xfrm>
          <a:off x="0" y="0"/>
          <a:ext cx="0" cy="0"/>
          <a:chOff x="0" y="0"/>
          <a:chExt cx="0" cy="0"/>
        </a:xfrm>
      </p:grpSpPr>
      <p:sp>
        <p:nvSpPr>
          <p:cNvPr id="66" name="Google Shape;66;p17"/>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7" name="Google Shape;67;p17"/>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8" name="Google Shape;68;p17"/>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9" name="Google Shape;69;p1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70" name="Shape 70"/>
        <p:cNvGrpSpPr/>
        <p:nvPr/>
      </p:nvGrpSpPr>
      <p:grpSpPr>
        <a:xfrm>
          <a:off x="0" y="0"/>
          <a:ext cx="0" cy="0"/>
          <a:chOff x="0" y="0"/>
          <a:chExt cx="0" cy="0"/>
        </a:xfrm>
      </p:grpSpPr>
      <p:sp>
        <p:nvSpPr>
          <p:cNvPr id="71" name="Google Shape;71;p18"/>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72" name="Google Shape;72;p1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73" name="Shape 73"/>
        <p:cNvGrpSpPr/>
        <p:nvPr/>
      </p:nvGrpSpPr>
      <p:grpSpPr>
        <a:xfrm>
          <a:off x="0" y="0"/>
          <a:ext cx="0" cy="0"/>
          <a:chOff x="0" y="0"/>
          <a:chExt cx="0" cy="0"/>
        </a:xfrm>
      </p:grpSpPr>
      <p:sp>
        <p:nvSpPr>
          <p:cNvPr id="74" name="Google Shape;74;p19"/>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75" name="Google Shape;75;p19"/>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76" name="Google Shape;76;p1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77" name="Shape 77"/>
        <p:cNvGrpSpPr/>
        <p:nvPr/>
      </p:nvGrpSpPr>
      <p:grpSpPr>
        <a:xfrm>
          <a:off x="0" y="0"/>
          <a:ext cx="0" cy="0"/>
          <a:chOff x="0" y="0"/>
          <a:chExt cx="0" cy="0"/>
        </a:xfrm>
      </p:grpSpPr>
      <p:sp>
        <p:nvSpPr>
          <p:cNvPr id="78" name="Google Shape;78;p20"/>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79" name="Google Shape;79;p2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80" name="Shape 80"/>
        <p:cNvGrpSpPr/>
        <p:nvPr/>
      </p:nvGrpSpPr>
      <p:grpSpPr>
        <a:xfrm>
          <a:off x="0" y="0"/>
          <a:ext cx="0" cy="0"/>
          <a:chOff x="0" y="0"/>
          <a:chExt cx="0" cy="0"/>
        </a:xfrm>
      </p:grpSpPr>
      <p:sp>
        <p:nvSpPr>
          <p:cNvPr id="81" name="Google Shape;81;p21"/>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82" name="Google Shape;82;p21"/>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83" name="Google Shape;83;p21"/>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84" name="Google Shape;84;p21"/>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85" name="Google Shape;85;p2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86" name="Shape 86"/>
        <p:cNvGrpSpPr/>
        <p:nvPr/>
      </p:nvGrpSpPr>
      <p:grpSpPr>
        <a:xfrm>
          <a:off x="0" y="0"/>
          <a:ext cx="0" cy="0"/>
          <a:chOff x="0" y="0"/>
          <a:chExt cx="0" cy="0"/>
        </a:xfrm>
      </p:grpSpPr>
      <p:sp>
        <p:nvSpPr>
          <p:cNvPr id="87" name="Google Shape;87;p22"/>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88" name="Google Shape;88;p2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89" name="Shape 89"/>
        <p:cNvGrpSpPr/>
        <p:nvPr/>
      </p:nvGrpSpPr>
      <p:grpSpPr>
        <a:xfrm>
          <a:off x="0" y="0"/>
          <a:ext cx="0" cy="0"/>
          <a:chOff x="0" y="0"/>
          <a:chExt cx="0" cy="0"/>
        </a:xfrm>
      </p:grpSpPr>
      <p:sp>
        <p:nvSpPr>
          <p:cNvPr id="90" name="Google Shape;90;p23"/>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91" name="Google Shape;91;p23"/>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92" name="Google Shape;92;p2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93" name="Shape 93"/>
        <p:cNvGrpSpPr/>
        <p:nvPr/>
      </p:nvGrpSpPr>
      <p:grpSpPr>
        <a:xfrm>
          <a:off x="0" y="0"/>
          <a:ext cx="0" cy="0"/>
          <a:chOff x="0" y="0"/>
          <a:chExt cx="0" cy="0"/>
        </a:xfrm>
      </p:grpSpPr>
      <p:sp>
        <p:nvSpPr>
          <p:cNvPr id="94" name="Google Shape;94;p2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8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7999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2" Type="http://schemas.openxmlformats.org/officeDocument/2006/relationships/theme" Target="../theme/theme1.xml"/><Relationship Id="rId9" Type="http://schemas.openxmlformats.org/officeDocument/2006/relationships/slideLayout" Target="../slideLayouts/slideLayout20.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199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7201589" y="9119180"/>
            <a:ext cx="466500" cy="7698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0" name="Shape 50"/>
        <p:cNvGrpSpPr/>
        <p:nvPr/>
      </p:nvGrpSpPr>
      <p:grpSpPr>
        <a:xfrm>
          <a:off x="0" y="0"/>
          <a:ext cx="0" cy="0"/>
          <a:chOff x="0" y="0"/>
          <a:chExt cx="0" cy="0"/>
        </a:xfrm>
      </p:grpSpPr>
      <p:sp>
        <p:nvSpPr>
          <p:cNvPr id="51" name="Google Shape;51;p13"/>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52" name="Google Shape;52;p13"/>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53" name="Google Shape;53;p13"/>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 Id="rId4" Type="http://schemas.openxmlformats.org/officeDocument/2006/relationships/hyperlink" Target="https://youtu.be/emIpB9-w7jU?feature=shared&amp;t=551" TargetMode="External"/><Relationship Id="rId5" Type="http://schemas.openxmlformats.org/officeDocument/2006/relationships/image" Target="../media/image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0.xml"/><Relationship Id="rId3" Type="http://schemas.openxmlformats.org/officeDocument/2006/relationships/image" Target="../media/image1.png"/><Relationship Id="rId4" Type="http://schemas.openxmlformats.org/officeDocument/2006/relationships/image" Target="../media/image2.png"/><Relationship Id="rId5" Type="http://schemas.openxmlformats.org/officeDocument/2006/relationships/image" Target="../media/image9.png"/><Relationship Id="rId6" Type="http://schemas.openxmlformats.org/officeDocument/2006/relationships/image" Target="../media/image7.jp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1.xml"/><Relationship Id="rId3" Type="http://schemas.openxmlformats.org/officeDocument/2006/relationships/image" Target="../media/image1.png"/><Relationship Id="rId4" Type="http://schemas.openxmlformats.org/officeDocument/2006/relationships/image" Target="../media/image2.png"/><Relationship Id="rId5" Type="http://schemas.openxmlformats.org/officeDocument/2006/relationships/image" Target="../media/image16.png"/><Relationship Id="rId6" Type="http://schemas.openxmlformats.org/officeDocument/2006/relationships/image" Target="../media/image7.jp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2.xml"/><Relationship Id="rId3" Type="http://schemas.openxmlformats.org/officeDocument/2006/relationships/image" Target="../media/image1.png"/><Relationship Id="rId4" Type="http://schemas.openxmlformats.org/officeDocument/2006/relationships/image" Target="../media/image2.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3.xml"/><Relationship Id="rId3" Type="http://schemas.openxmlformats.org/officeDocument/2006/relationships/image" Target="../media/image1.png"/><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1.png"/><Relationship Id="rId4" Type="http://schemas.openxmlformats.org/officeDocument/2006/relationships/image" Target="../media/image2.png"/><Relationship Id="rId5" Type="http://schemas.openxmlformats.org/officeDocument/2006/relationships/image" Target="../media/image3.png"/><Relationship Id="rId6" Type="http://schemas.openxmlformats.org/officeDocument/2006/relationships/image" Target="../media/image7.jp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1.png"/><Relationship Id="rId4" Type="http://schemas.openxmlformats.org/officeDocument/2006/relationships/image" Target="../media/image2.png"/><Relationship Id="rId5" Type="http://schemas.openxmlformats.org/officeDocument/2006/relationships/image" Target="../media/image13.png"/><Relationship Id="rId6" Type="http://schemas.openxmlformats.org/officeDocument/2006/relationships/image" Target="../media/image7.jp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1.png"/><Relationship Id="rId4" Type="http://schemas.openxmlformats.org/officeDocument/2006/relationships/image" Target="../media/image2.png"/><Relationship Id="rId5" Type="http://schemas.openxmlformats.org/officeDocument/2006/relationships/image" Target="../media/image4.png"/><Relationship Id="rId6" Type="http://schemas.openxmlformats.org/officeDocument/2006/relationships/image" Target="../media/image7.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1.png"/><Relationship Id="rId4" Type="http://schemas.openxmlformats.org/officeDocument/2006/relationships/image" Target="../media/image2.png"/><Relationship Id="rId5" Type="http://schemas.openxmlformats.org/officeDocument/2006/relationships/image" Target="../media/image5.png"/><Relationship Id="rId6" Type="http://schemas.openxmlformats.org/officeDocument/2006/relationships/image" Target="../media/image7.jp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 Id="rId3" Type="http://schemas.openxmlformats.org/officeDocument/2006/relationships/image" Target="../media/image1.png"/><Relationship Id="rId4" Type="http://schemas.openxmlformats.org/officeDocument/2006/relationships/image" Target="../media/image2.png"/><Relationship Id="rId5" Type="http://schemas.openxmlformats.org/officeDocument/2006/relationships/image" Target="../media/image6.png"/><Relationship Id="rId6" Type="http://schemas.openxmlformats.org/officeDocument/2006/relationships/image" Target="../media/image7.jp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 Id="rId3" Type="http://schemas.openxmlformats.org/officeDocument/2006/relationships/image" Target="../media/image1.png"/><Relationship Id="rId4" Type="http://schemas.openxmlformats.org/officeDocument/2006/relationships/image" Target="../media/image2.png"/><Relationship Id="rId5" Type="http://schemas.openxmlformats.org/officeDocument/2006/relationships/image" Target="../media/image17.png"/><Relationship Id="rId6" Type="http://schemas.openxmlformats.org/officeDocument/2006/relationships/image" Target="../media/image7.jp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xml"/><Relationship Id="rId3" Type="http://schemas.openxmlformats.org/officeDocument/2006/relationships/image" Target="../media/image1.png"/><Relationship Id="rId4" Type="http://schemas.openxmlformats.org/officeDocument/2006/relationships/image" Target="../media/image2.png"/><Relationship Id="rId5" Type="http://schemas.openxmlformats.org/officeDocument/2006/relationships/image" Target="../media/image8.png"/><Relationship Id="rId6" Type="http://schemas.openxmlformats.org/officeDocument/2006/relationships/image" Target="../media/image7.jp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xml"/><Relationship Id="rId3" Type="http://schemas.openxmlformats.org/officeDocument/2006/relationships/image" Target="../media/image1.png"/><Relationship Id="rId4" Type="http://schemas.openxmlformats.org/officeDocument/2006/relationships/image" Target="../media/image2.png"/><Relationship Id="rId5" Type="http://schemas.openxmlformats.org/officeDocument/2006/relationships/image" Target="../media/image10.png"/><Relationship Id="rId6" Type="http://schemas.openxmlformats.org/officeDocument/2006/relationships/image" Target="../media/image7.jp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98" name="Shape 98"/>
        <p:cNvGrpSpPr/>
        <p:nvPr/>
      </p:nvGrpSpPr>
      <p:grpSpPr>
        <a:xfrm>
          <a:off x="0" y="0"/>
          <a:ext cx="0" cy="0"/>
          <a:chOff x="0" y="0"/>
          <a:chExt cx="0" cy="0"/>
        </a:xfrm>
      </p:grpSpPr>
      <p:sp>
        <p:nvSpPr>
          <p:cNvPr id="99" name="Google Shape;99;p25"/>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2400">
                <a:solidFill>
                  <a:schemeClr val="dk1"/>
                </a:solidFill>
                <a:latin typeface="Halant"/>
                <a:ea typeface="Halant"/>
                <a:cs typeface="Halant"/>
                <a:sym typeface="Halant"/>
              </a:rPr>
              <a:t>What is Historical Thinking?</a:t>
            </a:r>
            <a:endParaRPr sz="1900">
              <a:latin typeface="Halant"/>
              <a:ea typeface="Halant"/>
              <a:cs typeface="Halant"/>
              <a:sym typeface="Halant"/>
            </a:endParaRPr>
          </a:p>
        </p:txBody>
      </p:sp>
      <p:pic>
        <p:nvPicPr>
          <p:cNvPr id="100" name="Google Shape;100;p25"/>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01" name="Google Shape;101;p25"/>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a:t>
            </a:r>
            <a:r>
              <a:rPr lang="en" sz="1100">
                <a:solidFill>
                  <a:srgbClr val="666666"/>
                </a:solidFill>
                <a:latin typeface="Inter"/>
                <a:ea typeface="Inter"/>
                <a:cs typeface="Inter"/>
                <a:sym typeface="Inter"/>
              </a:rPr>
              <a:t>2025</a:t>
            </a:r>
            <a:r>
              <a:rPr lang="en" sz="1100">
                <a:solidFill>
                  <a:srgbClr val="666666"/>
                </a:solidFill>
                <a:latin typeface="Inter"/>
                <a:ea typeface="Inter"/>
                <a:cs typeface="Inter"/>
                <a:sym typeface="Inter"/>
              </a:rPr>
              <a:t>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02" name="Google Shape;102;p25"/>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03" name="Google Shape;103;p25"/>
          <p:cNvSpPr txBox="1"/>
          <p:nvPr/>
        </p:nvSpPr>
        <p:spPr>
          <a:xfrm>
            <a:off x="453675" y="548250"/>
            <a:ext cx="6986400" cy="33246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200">
                <a:solidFill>
                  <a:srgbClr val="000000"/>
                </a:solidFill>
                <a:latin typeface="Halant"/>
                <a:ea typeface="Halant"/>
                <a:cs typeface="Halant"/>
                <a:sym typeface="Halant"/>
              </a:rPr>
              <a:t>Directions: </a:t>
            </a:r>
            <a:r>
              <a:rPr lang="en" sz="1200">
                <a:latin typeface="Halant"/>
                <a:ea typeface="Halant"/>
                <a:cs typeface="Halant"/>
                <a:sym typeface="Halant"/>
              </a:rPr>
              <a:t>Watch the video clip about History as Detective Work and answer the questions below. Then, r</a:t>
            </a:r>
            <a:r>
              <a:rPr lang="en" sz="1200">
                <a:solidFill>
                  <a:srgbClr val="000000"/>
                </a:solidFill>
                <a:latin typeface="Halant"/>
                <a:ea typeface="Halant"/>
                <a:cs typeface="Halant"/>
                <a:sym typeface="Halant"/>
              </a:rPr>
              <a:t>ead through</a:t>
            </a:r>
            <a:r>
              <a:rPr lang="en" sz="1200">
                <a:latin typeface="Halant"/>
                <a:ea typeface="Halant"/>
                <a:cs typeface="Halant"/>
                <a:sym typeface="Halant"/>
              </a:rPr>
              <a:t> the explanations of the roles of Crime Scene Investigators and Historians. With a partner, consider the similarities and fill out the graphic organizer.</a:t>
            </a:r>
            <a:endParaRPr sz="1200">
              <a:latin typeface="Halant"/>
              <a:ea typeface="Halant"/>
              <a:cs typeface="Halant"/>
              <a:sym typeface="Halant"/>
            </a:endParaRPr>
          </a:p>
          <a:p>
            <a:pPr indent="0" lvl="0" marL="0" rtl="0" algn="l">
              <a:spcBef>
                <a:spcPts val="0"/>
              </a:spcBef>
              <a:spcAft>
                <a:spcPts val="0"/>
              </a:spcAft>
              <a:buNone/>
            </a:pPr>
            <a:r>
              <a:t/>
            </a:r>
            <a:endParaRPr sz="1200">
              <a:latin typeface="Halant"/>
              <a:ea typeface="Halant"/>
              <a:cs typeface="Halant"/>
              <a:sym typeface="Halant"/>
            </a:endParaRPr>
          </a:p>
          <a:p>
            <a:pPr indent="0" lvl="0" marL="0" rtl="0" algn="l">
              <a:spcBef>
                <a:spcPts val="0"/>
              </a:spcBef>
              <a:spcAft>
                <a:spcPts val="0"/>
              </a:spcAft>
              <a:buNone/>
            </a:pPr>
            <a:r>
              <a:rPr b="1" lang="en" sz="1200" u="sng">
                <a:solidFill>
                  <a:schemeClr val="hlink"/>
                </a:solidFill>
                <a:latin typeface="Halant"/>
                <a:ea typeface="Halant"/>
                <a:cs typeface="Halant"/>
                <a:sym typeface="Halant"/>
                <a:hlinkClick r:id="rId4"/>
              </a:rPr>
              <a:t>Video:</a:t>
            </a:r>
            <a:r>
              <a:rPr b="1" lang="en" sz="1200">
                <a:latin typeface="Halant"/>
                <a:ea typeface="Halant"/>
                <a:cs typeface="Halant"/>
                <a:sym typeface="Halant"/>
              </a:rPr>
              <a:t> </a:t>
            </a:r>
            <a:r>
              <a:rPr lang="en" sz="1200">
                <a:latin typeface="Halant"/>
                <a:ea typeface="Halant"/>
                <a:cs typeface="Halant"/>
                <a:sym typeface="Halant"/>
              </a:rPr>
              <a:t>Minnesota Historical Society, “</a:t>
            </a:r>
            <a:r>
              <a:rPr lang="en" sz="1200">
                <a:solidFill>
                  <a:srgbClr val="0F0F0F"/>
                </a:solidFill>
                <a:highlight>
                  <a:srgbClr val="FFFFFF"/>
                </a:highlight>
                <a:latin typeface="Halant"/>
                <a:ea typeface="Halant"/>
                <a:cs typeface="Halant"/>
                <a:sym typeface="Halant"/>
              </a:rPr>
              <a:t>History as Detective Work: Writing, Research and Sherlock Holmes,” November 17, 2022.</a:t>
            </a:r>
            <a:endParaRPr sz="1200">
              <a:solidFill>
                <a:srgbClr val="0F0F0F"/>
              </a:solidFill>
              <a:highlight>
                <a:srgbClr val="FFFFFF"/>
              </a:highlight>
              <a:latin typeface="Halant"/>
              <a:ea typeface="Halant"/>
              <a:cs typeface="Halant"/>
              <a:sym typeface="Halant"/>
            </a:endParaRPr>
          </a:p>
          <a:p>
            <a:pPr indent="0" lvl="0" marL="0" rtl="0" algn="l">
              <a:spcBef>
                <a:spcPts val="0"/>
              </a:spcBef>
              <a:spcAft>
                <a:spcPts val="0"/>
              </a:spcAft>
              <a:buNone/>
            </a:pPr>
            <a:r>
              <a:t/>
            </a:r>
            <a:endParaRPr sz="1200">
              <a:solidFill>
                <a:srgbClr val="0F0F0F"/>
              </a:solidFill>
              <a:highlight>
                <a:srgbClr val="FFFFFF"/>
              </a:highlight>
              <a:latin typeface="Halant"/>
              <a:ea typeface="Halant"/>
              <a:cs typeface="Halant"/>
              <a:sym typeface="Halant"/>
            </a:endParaRPr>
          </a:p>
          <a:p>
            <a:pPr indent="0" lvl="0" marL="0" rtl="0" algn="l">
              <a:spcBef>
                <a:spcPts val="0"/>
              </a:spcBef>
              <a:spcAft>
                <a:spcPts val="0"/>
              </a:spcAft>
              <a:buNone/>
            </a:pPr>
            <a:r>
              <a:rPr lang="en" sz="1200">
                <a:solidFill>
                  <a:srgbClr val="0F0F0F"/>
                </a:solidFill>
                <a:highlight>
                  <a:srgbClr val="FFFFFF"/>
                </a:highlight>
                <a:latin typeface="Inter"/>
                <a:ea typeface="Inter"/>
                <a:cs typeface="Inter"/>
                <a:sym typeface="Inter"/>
              </a:rPr>
              <a:t>Note: Dr. Chantel Rodriguez is a Senior Public Historian for the Minnesota Historical Society.</a:t>
            </a:r>
            <a:endParaRPr sz="1200">
              <a:solidFill>
                <a:srgbClr val="0F0F0F"/>
              </a:solidFill>
              <a:highlight>
                <a:srgbClr val="FFFFFF"/>
              </a:highlight>
              <a:latin typeface="Inter"/>
              <a:ea typeface="Inter"/>
              <a:cs typeface="Inter"/>
              <a:sym typeface="Inter"/>
            </a:endParaRPr>
          </a:p>
          <a:p>
            <a:pPr indent="0" lvl="0" marL="0" rtl="0" algn="l">
              <a:spcBef>
                <a:spcPts val="0"/>
              </a:spcBef>
              <a:spcAft>
                <a:spcPts val="0"/>
              </a:spcAft>
              <a:buNone/>
            </a:pPr>
            <a:r>
              <a:t/>
            </a:r>
            <a:endParaRPr sz="1200">
              <a:solidFill>
                <a:srgbClr val="0F0F0F"/>
              </a:solidFill>
              <a:highlight>
                <a:srgbClr val="FFFFFF"/>
              </a:highlight>
              <a:latin typeface="Inter"/>
              <a:ea typeface="Inter"/>
              <a:cs typeface="Inter"/>
              <a:sym typeface="Inter"/>
            </a:endParaRPr>
          </a:p>
          <a:p>
            <a:pPr indent="0" lvl="0" marL="0" rtl="0" algn="l">
              <a:spcBef>
                <a:spcPts val="0"/>
              </a:spcBef>
              <a:spcAft>
                <a:spcPts val="0"/>
              </a:spcAft>
              <a:buNone/>
            </a:pPr>
            <a:r>
              <a:rPr b="1" lang="en" sz="1200">
                <a:solidFill>
                  <a:srgbClr val="0F0F0F"/>
                </a:solidFill>
                <a:highlight>
                  <a:srgbClr val="FFFFFF"/>
                </a:highlight>
                <a:latin typeface="Halant"/>
                <a:ea typeface="Halant"/>
                <a:cs typeface="Halant"/>
                <a:sym typeface="Halant"/>
              </a:rPr>
              <a:t>Questions</a:t>
            </a:r>
            <a:endParaRPr b="1" sz="1200">
              <a:solidFill>
                <a:srgbClr val="0F0F0F"/>
              </a:solidFill>
              <a:highlight>
                <a:srgbClr val="FFFFFF"/>
              </a:highlight>
              <a:latin typeface="Halant"/>
              <a:ea typeface="Halant"/>
              <a:cs typeface="Halant"/>
              <a:sym typeface="Halant"/>
            </a:endParaRPr>
          </a:p>
          <a:p>
            <a:pPr indent="-304800" lvl="0" marL="457200" rtl="0" algn="l">
              <a:spcBef>
                <a:spcPts val="0"/>
              </a:spcBef>
              <a:spcAft>
                <a:spcPts val="0"/>
              </a:spcAft>
              <a:buClr>
                <a:srgbClr val="0F0F0F"/>
              </a:buClr>
              <a:buSzPts val="1200"/>
              <a:buFont typeface="Inter"/>
              <a:buAutoNum type="arabicPeriod"/>
            </a:pPr>
            <a:r>
              <a:rPr lang="en" sz="1200">
                <a:solidFill>
                  <a:srgbClr val="0F0F0F"/>
                </a:solidFill>
                <a:highlight>
                  <a:srgbClr val="FFFFFF"/>
                </a:highlight>
                <a:latin typeface="Inter"/>
                <a:ea typeface="Inter"/>
                <a:cs typeface="Inter"/>
                <a:sym typeface="Inter"/>
              </a:rPr>
              <a:t>How is the work of historians collaborative?</a:t>
            </a:r>
            <a:endParaRPr sz="1200">
              <a:solidFill>
                <a:srgbClr val="0F0F0F"/>
              </a:solidFill>
              <a:highlight>
                <a:srgbClr val="FFFFFF"/>
              </a:highlight>
              <a:latin typeface="Inter"/>
              <a:ea typeface="Inter"/>
              <a:cs typeface="Inter"/>
              <a:sym typeface="Inter"/>
            </a:endParaRPr>
          </a:p>
          <a:p>
            <a:pPr indent="0" lvl="0" marL="457200" rtl="0" algn="l">
              <a:spcBef>
                <a:spcPts val="0"/>
              </a:spcBef>
              <a:spcAft>
                <a:spcPts val="0"/>
              </a:spcAft>
              <a:buNone/>
            </a:pPr>
            <a:r>
              <a:t/>
            </a:r>
            <a:endParaRPr sz="1200">
              <a:solidFill>
                <a:srgbClr val="0F0F0F"/>
              </a:solidFill>
              <a:highlight>
                <a:srgbClr val="FFFFFF"/>
              </a:highlight>
              <a:latin typeface="Inter"/>
              <a:ea typeface="Inter"/>
              <a:cs typeface="Inter"/>
              <a:sym typeface="Inter"/>
            </a:endParaRPr>
          </a:p>
          <a:p>
            <a:pPr indent="0" lvl="0" marL="457200" rtl="0" algn="l">
              <a:spcBef>
                <a:spcPts val="0"/>
              </a:spcBef>
              <a:spcAft>
                <a:spcPts val="0"/>
              </a:spcAft>
              <a:buNone/>
            </a:pPr>
            <a:r>
              <a:t/>
            </a:r>
            <a:endParaRPr sz="1200">
              <a:solidFill>
                <a:srgbClr val="0F0F0F"/>
              </a:solidFill>
              <a:highlight>
                <a:srgbClr val="FFFFFF"/>
              </a:highlight>
              <a:latin typeface="Inter"/>
              <a:ea typeface="Inter"/>
              <a:cs typeface="Inter"/>
              <a:sym typeface="Inter"/>
            </a:endParaRPr>
          </a:p>
          <a:p>
            <a:pPr indent="0" lvl="0" marL="457200" rtl="0" algn="l">
              <a:spcBef>
                <a:spcPts val="0"/>
              </a:spcBef>
              <a:spcAft>
                <a:spcPts val="0"/>
              </a:spcAft>
              <a:buNone/>
            </a:pPr>
            <a:r>
              <a:t/>
            </a:r>
            <a:endParaRPr sz="1200">
              <a:solidFill>
                <a:srgbClr val="0F0F0F"/>
              </a:solidFill>
              <a:highlight>
                <a:srgbClr val="FFFFFF"/>
              </a:highlight>
              <a:latin typeface="Inter"/>
              <a:ea typeface="Inter"/>
              <a:cs typeface="Inter"/>
              <a:sym typeface="Inter"/>
            </a:endParaRPr>
          </a:p>
          <a:p>
            <a:pPr indent="-304800" lvl="0" marL="457200" rtl="0" algn="l">
              <a:spcBef>
                <a:spcPts val="0"/>
              </a:spcBef>
              <a:spcAft>
                <a:spcPts val="0"/>
              </a:spcAft>
              <a:buClr>
                <a:srgbClr val="0F0F0F"/>
              </a:buClr>
              <a:buSzPts val="1200"/>
              <a:buFont typeface="Inter"/>
              <a:buAutoNum type="arabicPeriod"/>
            </a:pPr>
            <a:r>
              <a:rPr lang="en" sz="1200">
                <a:solidFill>
                  <a:srgbClr val="0F0F0F"/>
                </a:solidFill>
                <a:highlight>
                  <a:srgbClr val="FFFFFF"/>
                </a:highlight>
                <a:latin typeface="Inter"/>
                <a:ea typeface="Inter"/>
                <a:cs typeface="Inter"/>
                <a:sym typeface="Inter"/>
              </a:rPr>
              <a:t>How does Dr. Rodriguez approach her work as a detective seeking evidence?</a:t>
            </a:r>
            <a:endParaRPr sz="1200">
              <a:solidFill>
                <a:srgbClr val="0F0F0F"/>
              </a:solidFill>
              <a:highlight>
                <a:srgbClr val="FFFFFF"/>
              </a:highlight>
              <a:latin typeface="Inter"/>
              <a:ea typeface="Inter"/>
              <a:cs typeface="Inter"/>
              <a:sym typeface="Inter"/>
            </a:endParaRPr>
          </a:p>
          <a:p>
            <a:pPr indent="0" lvl="0" marL="0" rtl="0" algn="l">
              <a:spcBef>
                <a:spcPts val="0"/>
              </a:spcBef>
              <a:spcAft>
                <a:spcPts val="0"/>
              </a:spcAft>
              <a:buNone/>
            </a:pPr>
            <a:r>
              <a:t/>
            </a:r>
            <a:endParaRPr sz="1200">
              <a:solidFill>
                <a:srgbClr val="0F0F0F"/>
              </a:solidFill>
              <a:highlight>
                <a:srgbClr val="FFFFFF"/>
              </a:highlight>
              <a:latin typeface="Inter"/>
              <a:ea typeface="Inter"/>
              <a:cs typeface="Inter"/>
              <a:sym typeface="Inter"/>
            </a:endParaRPr>
          </a:p>
          <a:p>
            <a:pPr indent="0" lvl="0" marL="0" rtl="0" algn="l">
              <a:spcBef>
                <a:spcPts val="0"/>
              </a:spcBef>
              <a:spcAft>
                <a:spcPts val="0"/>
              </a:spcAft>
              <a:buNone/>
            </a:pPr>
            <a:r>
              <a:t/>
            </a:r>
            <a:endParaRPr sz="1200">
              <a:solidFill>
                <a:srgbClr val="0F0F0F"/>
              </a:solidFill>
              <a:highlight>
                <a:srgbClr val="FFFFFF"/>
              </a:highlight>
              <a:latin typeface="Inter"/>
              <a:ea typeface="Inter"/>
              <a:cs typeface="Inter"/>
              <a:sym typeface="Inter"/>
            </a:endParaRPr>
          </a:p>
        </p:txBody>
      </p:sp>
      <p:pic>
        <p:nvPicPr>
          <p:cNvPr id="104" name="Google Shape;104;p25"/>
          <p:cNvPicPr preferRelativeResize="0"/>
          <p:nvPr/>
        </p:nvPicPr>
        <p:blipFill>
          <a:blip r:embed="rId5">
            <a:alphaModFix/>
          </a:blip>
          <a:stretch>
            <a:fillRect/>
          </a:stretch>
        </p:blipFill>
        <p:spPr>
          <a:xfrm>
            <a:off x="226481" y="76722"/>
            <a:ext cx="816414" cy="338543"/>
          </a:xfrm>
          <a:prstGeom prst="rect">
            <a:avLst/>
          </a:prstGeom>
          <a:noFill/>
          <a:ln>
            <a:noFill/>
          </a:ln>
        </p:spPr>
      </p:pic>
      <p:sp>
        <p:nvSpPr>
          <p:cNvPr id="105" name="Google Shape;105;p25"/>
          <p:cNvSpPr txBox="1"/>
          <p:nvPr/>
        </p:nvSpPr>
        <p:spPr>
          <a:xfrm>
            <a:off x="2782100" y="9353425"/>
            <a:ext cx="5010300" cy="4770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t/>
            </a:r>
            <a:endParaRPr sz="1900">
              <a:solidFill>
                <a:schemeClr val="dk2"/>
              </a:solidFill>
            </a:endParaRPr>
          </a:p>
        </p:txBody>
      </p:sp>
      <p:sp>
        <p:nvSpPr>
          <p:cNvPr id="106" name="Google Shape;106;p25"/>
          <p:cNvSpPr txBox="1"/>
          <p:nvPr/>
        </p:nvSpPr>
        <p:spPr>
          <a:xfrm>
            <a:off x="453675" y="3758700"/>
            <a:ext cx="6986400" cy="2739900"/>
          </a:xfrm>
          <a:prstGeom prst="rect">
            <a:avLst/>
          </a:prstGeom>
          <a:noFill/>
          <a:ln>
            <a:noFill/>
          </a:ln>
        </p:spPr>
        <p:txBody>
          <a:bodyPr anchorCtr="0" anchor="t" bIns="91425" lIns="91425" spcFirstLastPara="1" rIns="91425" wrap="square" tIns="91425">
            <a:spAutoFit/>
          </a:bodyPr>
          <a:lstStyle/>
          <a:p>
            <a:pPr indent="0" lvl="0" marL="0" rtl="0" algn="l">
              <a:lnSpc>
                <a:spcPct val="100000"/>
              </a:lnSpc>
              <a:spcBef>
                <a:spcPts val="1200"/>
              </a:spcBef>
              <a:spcAft>
                <a:spcPts val="0"/>
              </a:spcAft>
              <a:buClr>
                <a:schemeClr val="dk1"/>
              </a:buClr>
              <a:buSzPts val="1100"/>
              <a:buFont typeface="Arial"/>
              <a:buNone/>
            </a:pPr>
            <a:r>
              <a:rPr lang="en" sz="1200">
                <a:solidFill>
                  <a:schemeClr val="dk1"/>
                </a:solidFill>
                <a:latin typeface="Inter"/>
                <a:ea typeface="Inter"/>
                <a:cs typeface="Inter"/>
                <a:sym typeface="Inter"/>
              </a:rPr>
              <a:t>Imagine</a:t>
            </a:r>
            <a:r>
              <a:rPr lang="en" sz="1200">
                <a:solidFill>
                  <a:schemeClr val="dk1"/>
                </a:solidFill>
                <a:latin typeface="Inter"/>
                <a:ea typeface="Inter"/>
                <a:cs typeface="Inter"/>
                <a:sym typeface="Inter"/>
              </a:rPr>
              <a:t>, for a moment, the job of a Crime Scene Investigator (CSI). Their work involves carefully following specific steps when they arrive at a crime scene, even though they weren’t there when the crime happened. The CSI's role is to gather, preserve, and analyze physical evidence. They take photos, collect fingerprints, and gather DNA, all to piece together what happened. These steps are crucial in helping the police </a:t>
            </a:r>
            <a:r>
              <a:rPr lang="en" sz="1200">
                <a:solidFill>
                  <a:schemeClr val="dk1"/>
                </a:solidFill>
                <a:latin typeface="Inter"/>
                <a:ea typeface="Inter"/>
                <a:cs typeface="Inter"/>
                <a:sym typeface="Inter"/>
              </a:rPr>
              <a:t>understand</a:t>
            </a:r>
            <a:r>
              <a:rPr lang="en" sz="1200">
                <a:solidFill>
                  <a:schemeClr val="dk1"/>
                </a:solidFill>
                <a:latin typeface="Inter"/>
                <a:ea typeface="Inter"/>
                <a:cs typeface="Inter"/>
                <a:sym typeface="Inter"/>
              </a:rPr>
              <a:t> the crime scene and solve specific cases. The techniques that crime scene investigators use can be applied repeatedly, giving them a method to figure out what took place.</a:t>
            </a:r>
            <a:endParaRPr sz="1200">
              <a:solidFill>
                <a:schemeClr val="dk1"/>
              </a:solidFill>
              <a:latin typeface="Inter"/>
              <a:ea typeface="Inter"/>
              <a:cs typeface="Inter"/>
              <a:sym typeface="Inter"/>
            </a:endParaRPr>
          </a:p>
          <a:p>
            <a:pPr indent="0" lvl="0" marL="0" rtl="0" algn="l">
              <a:lnSpc>
                <a:spcPct val="100000"/>
              </a:lnSpc>
              <a:spcBef>
                <a:spcPts val="1200"/>
              </a:spcBef>
              <a:spcAft>
                <a:spcPts val="1200"/>
              </a:spcAft>
              <a:buNone/>
            </a:pPr>
            <a:r>
              <a:rPr lang="en" sz="1200">
                <a:solidFill>
                  <a:schemeClr val="dk1"/>
                </a:solidFill>
                <a:latin typeface="Inter"/>
                <a:ea typeface="Inter"/>
                <a:cs typeface="Inter"/>
                <a:sym typeface="Inter"/>
              </a:rPr>
              <a:t>Similarly, Historians, who study the past, examine sources, documents, records, artifacts, and other historical evidence to understand past events. They work to reconstruct how people lived, what events shaped societies, and how these events connect to issues we face today. Historians also have specific methods for analyzing and thinking about past events. Programs like </a:t>
            </a:r>
            <a:r>
              <a:rPr b="1" lang="en" sz="1200">
                <a:solidFill>
                  <a:schemeClr val="dk1"/>
                </a:solidFill>
                <a:latin typeface="Inter"/>
                <a:ea typeface="Inter"/>
                <a:cs typeface="Inter"/>
                <a:sym typeface="Inter"/>
              </a:rPr>
              <a:t>Thinking Nation</a:t>
            </a:r>
            <a:r>
              <a:rPr lang="en" sz="1200">
                <a:solidFill>
                  <a:schemeClr val="dk1"/>
                </a:solidFill>
                <a:latin typeface="Inter"/>
                <a:ea typeface="Inter"/>
                <a:cs typeface="Inter"/>
                <a:sym typeface="Inter"/>
              </a:rPr>
              <a:t> aim to help students and teachers learn and apply these skills to better understand history.</a:t>
            </a:r>
            <a:endParaRPr sz="1200">
              <a:latin typeface="Inter"/>
              <a:ea typeface="Inter"/>
              <a:cs typeface="Inter"/>
              <a:sym typeface="Inter"/>
            </a:endParaRPr>
          </a:p>
        </p:txBody>
      </p:sp>
      <p:sp>
        <p:nvSpPr>
          <p:cNvPr id="107" name="Google Shape;107;p25"/>
          <p:cNvSpPr txBox="1"/>
          <p:nvPr/>
        </p:nvSpPr>
        <p:spPr>
          <a:xfrm>
            <a:off x="503838" y="6583429"/>
            <a:ext cx="2298600" cy="798000"/>
          </a:xfrm>
          <a:prstGeom prst="rect">
            <a:avLst/>
          </a:prstGeom>
          <a:noFill/>
          <a:ln cap="flat" cmpd="sng" w="19050">
            <a:solidFill>
              <a:srgbClr val="9E9E9E"/>
            </a:solidFill>
            <a:prstDash val="solid"/>
            <a:round/>
            <a:headEnd len="sm" w="sm" type="none"/>
            <a:tailEnd len="sm" w="sm" type="none"/>
          </a:ln>
        </p:spPr>
        <p:txBody>
          <a:bodyPr anchorCtr="0" anchor="ctr" bIns="119600" lIns="119600" spcFirstLastPara="1" rIns="119600" wrap="square" tIns="119600">
            <a:noAutofit/>
          </a:bodyPr>
          <a:lstStyle/>
          <a:p>
            <a:pPr indent="0" lvl="0" marL="0" rtl="0" algn="ctr">
              <a:spcBef>
                <a:spcPts val="0"/>
              </a:spcBef>
              <a:spcAft>
                <a:spcPts val="0"/>
              </a:spcAft>
              <a:buNone/>
            </a:pPr>
            <a:r>
              <a:rPr b="1" lang="en" sz="1600">
                <a:latin typeface="Inter"/>
                <a:ea typeface="Inter"/>
                <a:cs typeface="Inter"/>
                <a:sym typeface="Inter"/>
              </a:rPr>
              <a:t>Crime Scene Investigator (CSI)</a:t>
            </a:r>
            <a:endParaRPr b="1" sz="1600">
              <a:latin typeface="Inter"/>
              <a:ea typeface="Inter"/>
              <a:cs typeface="Inter"/>
              <a:sym typeface="Inter"/>
            </a:endParaRPr>
          </a:p>
        </p:txBody>
      </p:sp>
      <p:sp>
        <p:nvSpPr>
          <p:cNvPr id="108" name="Google Shape;108;p25"/>
          <p:cNvSpPr txBox="1"/>
          <p:nvPr/>
        </p:nvSpPr>
        <p:spPr>
          <a:xfrm>
            <a:off x="4970083" y="6583431"/>
            <a:ext cx="2298600" cy="798000"/>
          </a:xfrm>
          <a:prstGeom prst="rect">
            <a:avLst/>
          </a:prstGeom>
          <a:noFill/>
          <a:ln cap="flat" cmpd="sng" w="19050">
            <a:solidFill>
              <a:srgbClr val="9E9E9E"/>
            </a:solidFill>
            <a:prstDash val="solid"/>
            <a:round/>
            <a:headEnd len="sm" w="sm" type="none"/>
            <a:tailEnd len="sm" w="sm" type="none"/>
          </a:ln>
        </p:spPr>
        <p:txBody>
          <a:bodyPr anchorCtr="0" anchor="ctr" bIns="119600" lIns="119600" spcFirstLastPara="1" rIns="119600" wrap="square" tIns="119600">
            <a:noAutofit/>
          </a:bodyPr>
          <a:lstStyle/>
          <a:p>
            <a:pPr indent="0" lvl="0" marL="0" rtl="0" algn="ctr">
              <a:spcBef>
                <a:spcPts val="0"/>
              </a:spcBef>
              <a:spcAft>
                <a:spcPts val="0"/>
              </a:spcAft>
              <a:buClr>
                <a:schemeClr val="dk1"/>
              </a:buClr>
              <a:buSzPts val="1100"/>
              <a:buFont typeface="Arial"/>
              <a:buNone/>
            </a:pPr>
            <a:r>
              <a:rPr b="1" lang="en" sz="1600">
                <a:solidFill>
                  <a:schemeClr val="dk1"/>
                </a:solidFill>
                <a:latin typeface="Inter"/>
                <a:ea typeface="Inter"/>
                <a:cs typeface="Inter"/>
                <a:sym typeface="Inter"/>
              </a:rPr>
              <a:t>Historian</a:t>
            </a:r>
            <a:endParaRPr sz="1800">
              <a:latin typeface="Inter"/>
              <a:ea typeface="Inter"/>
              <a:cs typeface="Inter"/>
              <a:sym typeface="Inter"/>
            </a:endParaRPr>
          </a:p>
        </p:txBody>
      </p:sp>
      <p:sp>
        <p:nvSpPr>
          <p:cNvPr id="109" name="Google Shape;109;p25"/>
          <p:cNvSpPr txBox="1"/>
          <p:nvPr/>
        </p:nvSpPr>
        <p:spPr>
          <a:xfrm>
            <a:off x="3199613" y="6831140"/>
            <a:ext cx="1373100" cy="450600"/>
          </a:xfrm>
          <a:prstGeom prst="rect">
            <a:avLst/>
          </a:prstGeom>
          <a:noFill/>
          <a:ln cap="flat" cmpd="sng" w="19050">
            <a:solidFill>
              <a:srgbClr val="000000"/>
            </a:solidFill>
            <a:prstDash val="solid"/>
            <a:round/>
            <a:headEnd len="sm" w="sm" type="none"/>
            <a:tailEnd len="sm" w="sm" type="none"/>
          </a:ln>
        </p:spPr>
        <p:txBody>
          <a:bodyPr anchorCtr="0" anchor="ctr" bIns="119600" lIns="119600" spcFirstLastPara="1" rIns="119600" wrap="square" tIns="119600">
            <a:noAutofit/>
          </a:bodyPr>
          <a:lstStyle/>
          <a:p>
            <a:pPr indent="0" lvl="0" marL="0" rtl="0" algn="ctr">
              <a:spcBef>
                <a:spcPts val="0"/>
              </a:spcBef>
              <a:spcAft>
                <a:spcPts val="0"/>
              </a:spcAft>
              <a:buNone/>
            </a:pPr>
            <a:r>
              <a:rPr lang="en" sz="1700">
                <a:latin typeface="Inter"/>
                <a:ea typeface="Inter"/>
                <a:cs typeface="Inter"/>
                <a:sym typeface="Inter"/>
              </a:rPr>
              <a:t>Similarities</a:t>
            </a:r>
            <a:endParaRPr sz="1700">
              <a:latin typeface="Inter"/>
              <a:ea typeface="Inter"/>
              <a:cs typeface="Inter"/>
              <a:sym typeface="Inter"/>
            </a:endParaRPr>
          </a:p>
        </p:txBody>
      </p:sp>
      <p:graphicFrame>
        <p:nvGraphicFramePr>
          <p:cNvPr id="110" name="Google Shape;110;p25"/>
          <p:cNvGraphicFramePr/>
          <p:nvPr/>
        </p:nvGraphicFramePr>
        <p:xfrm>
          <a:off x="503824" y="8329629"/>
          <a:ext cx="3000000" cy="3000000"/>
        </p:xfrm>
        <a:graphic>
          <a:graphicData uri="http://schemas.openxmlformats.org/drawingml/2006/table">
            <a:tbl>
              <a:tblPr>
                <a:noFill/>
                <a:tableStyleId>{727B2C47-E7B8-4FD9-BDFD-124BDCC74168}</a:tableStyleId>
              </a:tblPr>
              <a:tblGrid>
                <a:gridCol w="2254925"/>
                <a:gridCol w="2254925"/>
                <a:gridCol w="2254925"/>
              </a:tblGrid>
              <a:tr h="979500">
                <a:tc>
                  <a:txBody>
                    <a:bodyPr/>
                    <a:lstStyle/>
                    <a:p>
                      <a:pPr indent="0" lvl="0" marL="0" rtl="0" algn="ctr">
                        <a:spcBef>
                          <a:spcPts val="0"/>
                        </a:spcBef>
                        <a:spcAft>
                          <a:spcPts val="0"/>
                        </a:spcAft>
                        <a:buNone/>
                      </a:pPr>
                      <a:r>
                        <a:rPr lang="en" sz="1800">
                          <a:latin typeface="Inter SemiBold"/>
                          <a:ea typeface="Inter SemiBold"/>
                          <a:cs typeface="Inter SemiBold"/>
                          <a:sym typeface="Inter SemiBold"/>
                        </a:rPr>
                        <a:t>1</a:t>
                      </a:r>
                      <a:endParaRPr sz="1800">
                        <a:latin typeface="Inter SemiBold"/>
                        <a:ea typeface="Inter SemiBold"/>
                        <a:cs typeface="Inter SemiBold"/>
                        <a:sym typeface="Inter SemiBold"/>
                      </a:endParaRPr>
                    </a:p>
                  </a:txBody>
                  <a:tcPr marT="95775" marB="95775" marR="97150" marL="9715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en" sz="1800">
                          <a:latin typeface="Inter SemiBold"/>
                          <a:ea typeface="Inter SemiBold"/>
                          <a:cs typeface="Inter SemiBold"/>
                          <a:sym typeface="Inter SemiBold"/>
                        </a:rPr>
                        <a:t>2</a:t>
                      </a:r>
                      <a:endParaRPr sz="1800">
                        <a:latin typeface="Inter SemiBold"/>
                        <a:ea typeface="Inter SemiBold"/>
                        <a:cs typeface="Inter SemiBold"/>
                        <a:sym typeface="Inter SemiBold"/>
                      </a:endParaRPr>
                    </a:p>
                  </a:txBody>
                  <a:tcPr marT="95775" marB="95775" marR="97150" marL="9715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en" sz="1800">
                          <a:latin typeface="Inter SemiBold"/>
                          <a:ea typeface="Inter SemiBold"/>
                          <a:cs typeface="Inter SemiBold"/>
                          <a:sym typeface="Inter SemiBold"/>
                        </a:rPr>
                        <a:t>3</a:t>
                      </a:r>
                      <a:endParaRPr sz="1800">
                        <a:latin typeface="Inter SemiBold"/>
                        <a:ea typeface="Inter SemiBold"/>
                        <a:cs typeface="Inter SemiBold"/>
                        <a:sym typeface="Inter SemiBold"/>
                      </a:endParaRPr>
                    </a:p>
                  </a:txBody>
                  <a:tcPr marT="95775" marB="95775" marR="97150" marL="9715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r>
            </a:tbl>
          </a:graphicData>
        </a:graphic>
      </p:graphicFrame>
      <p:sp>
        <p:nvSpPr>
          <p:cNvPr id="111" name="Google Shape;111;p25"/>
          <p:cNvSpPr/>
          <p:nvPr/>
        </p:nvSpPr>
        <p:spPr>
          <a:xfrm rot="-5400000">
            <a:off x="3411863" y="4965279"/>
            <a:ext cx="979500" cy="5749200"/>
          </a:xfrm>
          <a:prstGeom prst="rightBrace">
            <a:avLst>
              <a:gd fmla="val 50000" name="adj1"/>
              <a:gd fmla="val 50000" name="adj2"/>
            </a:avLst>
          </a:prstGeom>
          <a:noFill/>
          <a:ln cap="flat" cmpd="sng" w="19050">
            <a:solidFill>
              <a:srgbClr val="000000"/>
            </a:solidFill>
            <a:prstDash val="solid"/>
            <a:round/>
            <a:headEnd len="sm" w="sm" type="none"/>
            <a:tailEnd len="sm" w="sm" type="none"/>
          </a:ln>
        </p:spPr>
        <p:txBody>
          <a:bodyPr anchorCtr="0" anchor="ctr" bIns="96675" lIns="96675" spcFirstLastPara="1" rIns="96675" wrap="square" tIns="96675">
            <a:noAutofit/>
          </a:bodyPr>
          <a:lstStyle/>
          <a:p>
            <a:pPr indent="0" lvl="0" marL="0" rtl="0" algn="l">
              <a:spcBef>
                <a:spcPts val="0"/>
              </a:spcBef>
              <a:spcAft>
                <a:spcPts val="0"/>
              </a:spcAft>
              <a:buNone/>
            </a:pPr>
            <a:r>
              <a:t/>
            </a:r>
            <a:endParaRPr sz="1500">
              <a:latin typeface="Inter"/>
              <a:ea typeface="Inter"/>
              <a:cs typeface="Inter"/>
              <a:sym typeface="Inter"/>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35" name="Shape 235"/>
        <p:cNvGrpSpPr/>
        <p:nvPr/>
      </p:nvGrpSpPr>
      <p:grpSpPr>
        <a:xfrm>
          <a:off x="0" y="0"/>
          <a:ext cx="0" cy="0"/>
          <a:chOff x="0" y="0"/>
          <a:chExt cx="0" cy="0"/>
        </a:xfrm>
      </p:grpSpPr>
      <p:sp>
        <p:nvSpPr>
          <p:cNvPr id="236" name="Google Shape;236;p34"/>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2400">
                <a:solidFill>
                  <a:schemeClr val="dk1"/>
                </a:solidFill>
                <a:latin typeface="Halant"/>
                <a:ea typeface="Halant"/>
                <a:cs typeface="Halant"/>
                <a:sym typeface="Halant"/>
              </a:rPr>
              <a:t>What is Historical Thinking?</a:t>
            </a:r>
            <a:endParaRPr sz="2400">
              <a:solidFill>
                <a:schemeClr val="dk1"/>
              </a:solidFill>
              <a:latin typeface="Halant"/>
              <a:ea typeface="Halant"/>
              <a:cs typeface="Halant"/>
              <a:sym typeface="Halant"/>
            </a:endParaRPr>
          </a:p>
        </p:txBody>
      </p:sp>
      <p:pic>
        <p:nvPicPr>
          <p:cNvPr id="237" name="Google Shape;237;p34"/>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238" name="Google Shape;238;p34"/>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a:t>
            </a:r>
            <a:r>
              <a:rPr lang="en" sz="1100">
                <a:solidFill>
                  <a:srgbClr val="666666"/>
                </a:solidFill>
                <a:latin typeface="Inter"/>
                <a:ea typeface="Inter"/>
                <a:cs typeface="Inter"/>
                <a:sym typeface="Inter"/>
              </a:rPr>
              <a:t>2025</a:t>
            </a:r>
            <a:r>
              <a:rPr lang="en" sz="1100">
                <a:solidFill>
                  <a:srgbClr val="666666"/>
                </a:solidFill>
                <a:latin typeface="Inter"/>
                <a:ea typeface="Inter"/>
                <a:cs typeface="Inter"/>
                <a:sym typeface="Inter"/>
              </a:rPr>
              <a:t>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239" name="Google Shape;239;p34"/>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240" name="Google Shape;240;p34"/>
          <p:cNvSpPr txBox="1"/>
          <p:nvPr/>
        </p:nvSpPr>
        <p:spPr>
          <a:xfrm>
            <a:off x="453675" y="700650"/>
            <a:ext cx="6986400" cy="82503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200">
                <a:solidFill>
                  <a:schemeClr val="dk1"/>
                </a:solidFill>
                <a:latin typeface="Halant"/>
                <a:ea typeface="Halant"/>
                <a:cs typeface="Halant"/>
                <a:sym typeface="Halant"/>
              </a:rPr>
              <a:t>Directions: </a:t>
            </a:r>
            <a:r>
              <a:rPr lang="en" sz="1200">
                <a:solidFill>
                  <a:schemeClr val="dk1"/>
                </a:solidFill>
                <a:latin typeface="Halant"/>
                <a:ea typeface="Halant"/>
                <a:cs typeface="Halant"/>
                <a:sym typeface="Halant"/>
              </a:rPr>
              <a:t>Read the definition of the Historical Thinking Skill. Then, write the definition in your own words. Then continue through the worksheet by watching the video and answering the questions. </a:t>
            </a:r>
            <a:endParaRPr sz="1200">
              <a:solidFill>
                <a:schemeClr val="dk1"/>
              </a:solidFill>
              <a:latin typeface="Halant"/>
              <a:ea typeface="Halant"/>
              <a:cs typeface="Halant"/>
              <a:sym typeface="Halant"/>
            </a:endParaRPr>
          </a:p>
          <a:p>
            <a:pPr indent="0" lvl="0" marL="0" rtl="0" algn="l">
              <a:spcBef>
                <a:spcPts val="0"/>
              </a:spcBef>
              <a:spcAft>
                <a:spcPts val="0"/>
              </a:spcAft>
              <a:buClr>
                <a:schemeClr val="dk1"/>
              </a:buClr>
              <a:buSzPts val="1100"/>
              <a:buFont typeface="Arial"/>
              <a:buNone/>
            </a:pPr>
            <a:r>
              <a:t/>
            </a:r>
            <a:endParaRPr sz="1200">
              <a:solidFill>
                <a:schemeClr val="dk1"/>
              </a:solidFill>
              <a:latin typeface="Halant"/>
              <a:ea typeface="Halant"/>
              <a:cs typeface="Halant"/>
              <a:sym typeface="Halant"/>
            </a:endParaRPr>
          </a:p>
          <a:p>
            <a:pPr indent="0" lvl="0" marL="0" rtl="0" algn="l">
              <a:spcBef>
                <a:spcPts val="0"/>
              </a:spcBef>
              <a:spcAft>
                <a:spcPts val="0"/>
              </a:spcAft>
              <a:buNone/>
            </a:pPr>
            <a:r>
              <a:t/>
            </a:r>
            <a:endParaRPr>
              <a:latin typeface="Halant"/>
              <a:ea typeface="Halant"/>
              <a:cs typeface="Halant"/>
              <a:sym typeface="Halant"/>
            </a:endParaRPr>
          </a:p>
          <a:p>
            <a:pPr indent="0" lvl="0" marL="0" rtl="0" algn="ctr">
              <a:spcBef>
                <a:spcPts val="0"/>
              </a:spcBef>
              <a:spcAft>
                <a:spcPts val="0"/>
              </a:spcAft>
              <a:buNone/>
            </a:pPr>
            <a:r>
              <a:rPr b="1" lang="en">
                <a:latin typeface="Halant"/>
                <a:ea typeface="Halant"/>
                <a:cs typeface="Halant"/>
                <a:sym typeface="Halant"/>
              </a:rPr>
              <a:t>Historical Thinking Skill: </a:t>
            </a:r>
            <a:endParaRPr b="1">
              <a:latin typeface="Halant"/>
              <a:ea typeface="Halant"/>
              <a:cs typeface="Halant"/>
              <a:sym typeface="Halant"/>
            </a:endParaRPr>
          </a:p>
          <a:p>
            <a:pPr indent="0" lvl="0" marL="0" rtl="0" algn="ctr">
              <a:spcBef>
                <a:spcPts val="0"/>
              </a:spcBef>
              <a:spcAft>
                <a:spcPts val="0"/>
              </a:spcAft>
              <a:buNone/>
            </a:pPr>
            <a:r>
              <a:rPr b="1" lang="en">
                <a:latin typeface="Halant"/>
                <a:ea typeface="Halant"/>
                <a:cs typeface="Halant"/>
                <a:sym typeface="Halant"/>
              </a:rPr>
              <a:t>Evaluating Arguments</a:t>
            </a:r>
            <a:endParaRPr b="1">
              <a:latin typeface="Halant"/>
              <a:ea typeface="Halant"/>
              <a:cs typeface="Halant"/>
              <a:sym typeface="Halant"/>
            </a:endParaRPr>
          </a:p>
          <a:p>
            <a:pPr indent="0" lvl="0" marL="0" rtl="0" algn="ctr">
              <a:spcBef>
                <a:spcPts val="0"/>
              </a:spcBef>
              <a:spcAft>
                <a:spcPts val="0"/>
              </a:spcAft>
              <a:buNone/>
            </a:pPr>
            <a:r>
              <a:t/>
            </a:r>
            <a:endParaRPr b="1">
              <a:latin typeface="Halant"/>
              <a:ea typeface="Halant"/>
              <a:cs typeface="Halant"/>
              <a:sym typeface="Halant"/>
            </a:endParaRPr>
          </a:p>
          <a:p>
            <a:pPr indent="0" lvl="0" marL="0" rtl="0" algn="ctr">
              <a:spcBef>
                <a:spcPts val="0"/>
              </a:spcBef>
              <a:spcAft>
                <a:spcPts val="0"/>
              </a:spcAft>
              <a:buNone/>
            </a:pPr>
            <a:r>
              <a:t/>
            </a:r>
            <a:endParaRPr b="1">
              <a:latin typeface="Halant"/>
              <a:ea typeface="Halant"/>
              <a:cs typeface="Halant"/>
              <a:sym typeface="Halant"/>
            </a:endParaRPr>
          </a:p>
          <a:p>
            <a:pPr indent="0" lvl="0" marL="0" rtl="0" algn="ctr">
              <a:spcBef>
                <a:spcPts val="0"/>
              </a:spcBef>
              <a:spcAft>
                <a:spcPts val="0"/>
              </a:spcAft>
              <a:buNone/>
            </a:pPr>
            <a:r>
              <a:t/>
            </a:r>
            <a:endParaRPr b="1">
              <a:latin typeface="Halant"/>
              <a:ea typeface="Halant"/>
              <a:cs typeface="Halant"/>
              <a:sym typeface="Halant"/>
            </a:endParaRPr>
          </a:p>
          <a:p>
            <a:pPr indent="0" lvl="0" marL="0" rtl="0" algn="ctr">
              <a:spcBef>
                <a:spcPts val="0"/>
              </a:spcBef>
              <a:spcAft>
                <a:spcPts val="0"/>
              </a:spcAft>
              <a:buNone/>
            </a:pPr>
            <a:r>
              <a:t/>
            </a:r>
            <a:endParaRPr b="1">
              <a:latin typeface="Halant"/>
              <a:ea typeface="Halant"/>
              <a:cs typeface="Halant"/>
              <a:sym typeface="Halant"/>
            </a:endParaRPr>
          </a:p>
          <a:p>
            <a:pPr indent="0" lvl="0" marL="0" rtl="0" algn="ctr">
              <a:spcBef>
                <a:spcPts val="0"/>
              </a:spcBef>
              <a:spcAft>
                <a:spcPts val="0"/>
              </a:spcAft>
              <a:buNone/>
            </a:pPr>
            <a:r>
              <a:t/>
            </a:r>
            <a:endParaRPr b="1">
              <a:latin typeface="Halant"/>
              <a:ea typeface="Halant"/>
              <a:cs typeface="Halant"/>
              <a:sym typeface="Halant"/>
            </a:endParaRPr>
          </a:p>
          <a:p>
            <a:pPr indent="0" lvl="0" marL="0" rtl="0" algn="ctr">
              <a:spcBef>
                <a:spcPts val="0"/>
              </a:spcBef>
              <a:spcAft>
                <a:spcPts val="0"/>
              </a:spcAft>
              <a:buNone/>
            </a:pPr>
            <a:r>
              <a:t/>
            </a:r>
            <a:endParaRPr b="1">
              <a:latin typeface="Halant"/>
              <a:ea typeface="Halant"/>
              <a:cs typeface="Halant"/>
              <a:sym typeface="Halant"/>
            </a:endParaRPr>
          </a:p>
          <a:p>
            <a:pPr indent="0" lvl="0" marL="0" rtl="0" algn="ctr">
              <a:spcBef>
                <a:spcPts val="0"/>
              </a:spcBef>
              <a:spcAft>
                <a:spcPts val="0"/>
              </a:spcAft>
              <a:buNone/>
            </a:pPr>
            <a:r>
              <a:t/>
            </a:r>
            <a:endParaRPr b="1">
              <a:latin typeface="Halant"/>
              <a:ea typeface="Halant"/>
              <a:cs typeface="Halant"/>
              <a:sym typeface="Halant"/>
            </a:endParaRPr>
          </a:p>
          <a:p>
            <a:pPr indent="0" lvl="0" marL="0" rtl="0" algn="ctr">
              <a:spcBef>
                <a:spcPts val="0"/>
              </a:spcBef>
              <a:spcAft>
                <a:spcPts val="0"/>
              </a:spcAft>
              <a:buNone/>
            </a:pPr>
            <a:r>
              <a:t/>
            </a:r>
            <a:endParaRPr b="1">
              <a:latin typeface="Halant"/>
              <a:ea typeface="Halant"/>
              <a:cs typeface="Halant"/>
              <a:sym typeface="Halant"/>
            </a:endParaRPr>
          </a:p>
          <a:p>
            <a:pPr indent="0" lvl="0" marL="0" rtl="0" algn="ctr">
              <a:spcBef>
                <a:spcPts val="0"/>
              </a:spcBef>
              <a:spcAft>
                <a:spcPts val="0"/>
              </a:spcAft>
              <a:buNone/>
            </a:pPr>
            <a:r>
              <a:t/>
            </a:r>
            <a:endParaRPr b="1">
              <a:latin typeface="Halant"/>
              <a:ea typeface="Halant"/>
              <a:cs typeface="Halant"/>
              <a:sym typeface="Halant"/>
            </a:endParaRPr>
          </a:p>
          <a:p>
            <a:pPr indent="0" lvl="0" marL="0" rtl="0" algn="ctr">
              <a:spcBef>
                <a:spcPts val="0"/>
              </a:spcBef>
              <a:spcAft>
                <a:spcPts val="0"/>
              </a:spcAft>
              <a:buNone/>
            </a:pPr>
            <a:r>
              <a:t/>
            </a:r>
            <a:endParaRPr b="1">
              <a:latin typeface="Halant"/>
              <a:ea typeface="Halant"/>
              <a:cs typeface="Halant"/>
              <a:sym typeface="Halant"/>
            </a:endParaRPr>
          </a:p>
          <a:p>
            <a:pPr indent="0" lvl="0" marL="0" rtl="0" algn="ctr">
              <a:spcBef>
                <a:spcPts val="0"/>
              </a:spcBef>
              <a:spcAft>
                <a:spcPts val="0"/>
              </a:spcAft>
              <a:buNone/>
            </a:pPr>
            <a:r>
              <a:t/>
            </a:r>
            <a:endParaRPr b="1">
              <a:latin typeface="Halant"/>
              <a:ea typeface="Halant"/>
              <a:cs typeface="Halant"/>
              <a:sym typeface="Halant"/>
            </a:endParaRPr>
          </a:p>
          <a:p>
            <a:pPr indent="0" lvl="0" marL="0" rtl="0" algn="ctr">
              <a:spcBef>
                <a:spcPts val="0"/>
              </a:spcBef>
              <a:spcAft>
                <a:spcPts val="0"/>
              </a:spcAft>
              <a:buNone/>
            </a:pPr>
            <a:r>
              <a:t/>
            </a:r>
            <a:endParaRPr b="1">
              <a:latin typeface="Halant"/>
              <a:ea typeface="Halant"/>
              <a:cs typeface="Halant"/>
              <a:sym typeface="Halant"/>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Looking at the icon, how does is portray the thinking skill?</a:t>
            </a:r>
            <a:endParaRPr sz="1200">
              <a:solidFill>
                <a:schemeClr val="dk1"/>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Watch the </a:t>
            </a:r>
            <a:r>
              <a:rPr lang="en" sz="1200">
                <a:solidFill>
                  <a:schemeClr val="dk1"/>
                </a:solidFill>
                <a:latin typeface="Inter"/>
                <a:ea typeface="Inter"/>
                <a:cs typeface="Inter"/>
                <a:sym typeface="Inter"/>
              </a:rPr>
              <a:t>video</a:t>
            </a:r>
            <a:r>
              <a:rPr lang="en" sz="1200">
                <a:solidFill>
                  <a:schemeClr val="dk1"/>
                </a:solidFill>
                <a:latin typeface="Inter"/>
                <a:ea typeface="Inter"/>
                <a:cs typeface="Inter"/>
                <a:sym typeface="Inter"/>
              </a:rPr>
              <a:t> on Evaluating Arguments</a:t>
            </a:r>
            <a:r>
              <a:rPr lang="en" sz="1200">
                <a:solidFill>
                  <a:schemeClr val="dk1"/>
                </a:solidFill>
                <a:latin typeface="Inter"/>
                <a:ea typeface="Inter"/>
                <a:cs typeface="Inter"/>
                <a:sym typeface="Inter"/>
              </a:rPr>
              <a:t> from Thinking Nation’s Executive Director, Zachary Coté.</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Question 1</a:t>
            </a:r>
            <a:endParaRPr sz="1200">
              <a:solidFill>
                <a:schemeClr val="dk1"/>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Question 2</a:t>
            </a:r>
            <a:endParaRPr sz="1200">
              <a:solidFill>
                <a:schemeClr val="dk1"/>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“Say it in Six:” Explain the Historical </a:t>
            </a:r>
            <a:endParaRPr sz="1200">
              <a:solidFill>
                <a:schemeClr val="dk1"/>
              </a:solidFill>
              <a:latin typeface="Inter"/>
              <a:ea typeface="Inter"/>
              <a:cs typeface="Inter"/>
              <a:sym typeface="Inter"/>
            </a:endParaRPr>
          </a:p>
          <a:p>
            <a:pPr indent="0" lvl="0" marL="457200" rtl="0" algn="l">
              <a:spcBef>
                <a:spcPts val="0"/>
              </a:spcBef>
              <a:spcAft>
                <a:spcPts val="0"/>
              </a:spcAft>
              <a:buNone/>
            </a:pPr>
            <a:r>
              <a:rPr lang="en" sz="1200">
                <a:solidFill>
                  <a:schemeClr val="dk1"/>
                </a:solidFill>
                <a:latin typeface="Inter"/>
                <a:ea typeface="Inter"/>
                <a:cs typeface="Inter"/>
                <a:sym typeface="Inter"/>
              </a:rPr>
              <a:t>Thinking Skill of Evaluating Arguments. </a:t>
            </a:r>
            <a:endParaRPr sz="1200">
              <a:solidFill>
                <a:schemeClr val="dk1"/>
              </a:solidFill>
              <a:latin typeface="Inter"/>
              <a:ea typeface="Inter"/>
              <a:cs typeface="Inter"/>
              <a:sym typeface="Inter"/>
            </a:endParaRPr>
          </a:p>
          <a:p>
            <a:pPr indent="0" lvl="0" marL="457200" rtl="0" algn="l">
              <a:spcBef>
                <a:spcPts val="0"/>
              </a:spcBef>
              <a:spcAft>
                <a:spcPts val="0"/>
              </a:spcAft>
              <a:buNone/>
            </a:pPr>
            <a:r>
              <a:rPr lang="en" sz="1200">
                <a:solidFill>
                  <a:schemeClr val="dk1"/>
                </a:solidFill>
                <a:latin typeface="Inter"/>
                <a:ea typeface="Inter"/>
                <a:cs typeface="Inter"/>
                <a:sym typeface="Inter"/>
              </a:rPr>
              <a:t>However, you can only use six words (no </a:t>
            </a:r>
            <a:endParaRPr sz="1200">
              <a:solidFill>
                <a:schemeClr val="dk1"/>
              </a:solidFill>
              <a:latin typeface="Inter"/>
              <a:ea typeface="Inter"/>
              <a:cs typeface="Inter"/>
              <a:sym typeface="Inter"/>
            </a:endParaRPr>
          </a:p>
          <a:p>
            <a:pPr indent="0" lvl="0" marL="457200" rtl="0" algn="l">
              <a:spcBef>
                <a:spcPts val="0"/>
              </a:spcBef>
              <a:spcAft>
                <a:spcPts val="0"/>
              </a:spcAft>
              <a:buNone/>
            </a:pPr>
            <a:r>
              <a:rPr lang="en" sz="1200">
                <a:solidFill>
                  <a:schemeClr val="dk1"/>
                </a:solidFill>
                <a:latin typeface="Inter"/>
                <a:ea typeface="Inter"/>
                <a:cs typeface="Inter"/>
                <a:sym typeface="Inter"/>
              </a:rPr>
              <a:t>more, no less), but it does not have to be </a:t>
            </a:r>
            <a:endParaRPr sz="1200">
              <a:solidFill>
                <a:schemeClr val="dk1"/>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grammatically correct.</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b="1">
              <a:latin typeface="Halant"/>
              <a:ea typeface="Halant"/>
              <a:cs typeface="Halant"/>
              <a:sym typeface="Halant"/>
            </a:endParaRPr>
          </a:p>
        </p:txBody>
      </p:sp>
      <p:pic>
        <p:nvPicPr>
          <p:cNvPr id="241" name="Google Shape;241;p34"/>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242" name="Google Shape;242;p34"/>
          <p:cNvSpPr txBox="1"/>
          <p:nvPr/>
        </p:nvSpPr>
        <p:spPr>
          <a:xfrm>
            <a:off x="2782100" y="9353425"/>
            <a:ext cx="5010300" cy="4770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t/>
            </a:r>
            <a:endParaRPr sz="1900">
              <a:solidFill>
                <a:schemeClr val="dk2"/>
              </a:solidFill>
            </a:endParaRPr>
          </a:p>
        </p:txBody>
      </p:sp>
      <p:graphicFrame>
        <p:nvGraphicFramePr>
          <p:cNvPr id="243" name="Google Shape;243;p34"/>
          <p:cNvGraphicFramePr/>
          <p:nvPr/>
        </p:nvGraphicFramePr>
        <p:xfrm>
          <a:off x="836325" y="2173750"/>
          <a:ext cx="3000000" cy="3000000"/>
        </p:xfrm>
        <a:graphic>
          <a:graphicData uri="http://schemas.openxmlformats.org/drawingml/2006/table">
            <a:tbl>
              <a:tblPr>
                <a:noFill/>
                <a:tableStyleId>{727B2C47-E7B8-4FD9-BDFD-124BDCC74168}</a:tableStyleId>
              </a:tblPr>
              <a:tblGrid>
                <a:gridCol w="3110550"/>
                <a:gridCol w="1036850"/>
                <a:gridCol w="2073700"/>
              </a:tblGrid>
              <a:tr h="299750">
                <a:tc>
                  <a:txBody>
                    <a:bodyPr/>
                    <a:lstStyle/>
                    <a:p>
                      <a:pPr indent="0" lvl="0" marL="0" rtl="0" algn="ctr">
                        <a:spcBef>
                          <a:spcPts val="0"/>
                        </a:spcBef>
                        <a:spcAft>
                          <a:spcPts val="0"/>
                        </a:spcAft>
                        <a:buNone/>
                      </a:pPr>
                      <a:r>
                        <a:rPr b="1" lang="en" sz="1200">
                          <a:latin typeface="Inter"/>
                          <a:ea typeface="Inter"/>
                          <a:cs typeface="Inter"/>
                          <a:sym typeface="Inter"/>
                        </a:rPr>
                        <a:t>Definition</a:t>
                      </a:r>
                      <a:endParaRPr b="1" sz="1200">
                        <a:latin typeface="Inter"/>
                        <a:ea typeface="Inter"/>
                        <a:cs typeface="Inter"/>
                        <a:sym typeface="Inter"/>
                      </a:endParaRPr>
                    </a:p>
                  </a:txBody>
                  <a:tcPr marT="91425" marB="91425" marR="91425" marL="91425"/>
                </a:tc>
                <a:tc gridSpan="2">
                  <a:txBody>
                    <a:bodyPr/>
                    <a:lstStyle/>
                    <a:p>
                      <a:pPr indent="0" lvl="0" marL="0" rtl="0" algn="ctr">
                        <a:spcBef>
                          <a:spcPts val="0"/>
                        </a:spcBef>
                        <a:spcAft>
                          <a:spcPts val="0"/>
                        </a:spcAft>
                        <a:buNone/>
                      </a:pPr>
                      <a:r>
                        <a:rPr b="1" lang="en" sz="1200">
                          <a:latin typeface="Inter"/>
                          <a:ea typeface="Inter"/>
                          <a:cs typeface="Inter"/>
                          <a:sym typeface="Inter"/>
                        </a:rPr>
                        <a:t>Explain in Your Own Words</a:t>
                      </a:r>
                      <a:endParaRPr b="1" sz="1200">
                        <a:latin typeface="Inter"/>
                        <a:ea typeface="Inter"/>
                        <a:cs typeface="Inter"/>
                        <a:sym typeface="Inter"/>
                      </a:endParaRPr>
                    </a:p>
                  </a:txBody>
                  <a:tcPr marT="91425" marB="91425" marR="91425" marL="91425"/>
                </a:tc>
                <a:tc hMerge="1"/>
              </a:tr>
              <a:tr h="1610200">
                <a:tc>
                  <a:txBody>
                    <a:bodyPr/>
                    <a:lstStyle/>
                    <a:p>
                      <a:pPr indent="0" lvl="0" marL="0" rtl="0" algn="l">
                        <a:spcBef>
                          <a:spcPts val="0"/>
                        </a:spcBef>
                        <a:spcAft>
                          <a:spcPts val="0"/>
                        </a:spcAft>
                        <a:buNone/>
                      </a:pPr>
                      <a:r>
                        <a:rPr lang="en" sz="1200">
                          <a:latin typeface="Inter"/>
                          <a:ea typeface="Inter"/>
                          <a:cs typeface="Inter"/>
                          <a:sym typeface="Inter"/>
                        </a:rPr>
                        <a:t>Thinking historically means assessing the validity of a claim using the available evidence. Furthermore, by utilizing other skills, like contextualization, perspective, and continuity and change over time, the rationale behind an argument can be better understood.</a:t>
                      </a:r>
                      <a:endParaRPr sz="1200">
                        <a:latin typeface="Inter"/>
                        <a:ea typeface="Inter"/>
                        <a:cs typeface="Inter"/>
                        <a:sym typeface="Inter"/>
                      </a:endParaRPr>
                    </a:p>
                  </a:txBody>
                  <a:tcPr marT="91425" marB="91425" marR="91425" marL="91425"/>
                </a:tc>
                <a:tc gridSpan="2">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c hMerge="1"/>
              </a:tr>
            </a:tbl>
          </a:graphicData>
        </a:graphic>
      </p:graphicFrame>
      <p:pic>
        <p:nvPicPr>
          <p:cNvPr id="244" name="Google Shape;244;p34"/>
          <p:cNvPicPr preferRelativeResize="0"/>
          <p:nvPr/>
        </p:nvPicPr>
        <p:blipFill>
          <a:blip r:embed="rId5">
            <a:alphaModFix/>
          </a:blip>
          <a:stretch>
            <a:fillRect/>
          </a:stretch>
        </p:blipFill>
        <p:spPr>
          <a:xfrm>
            <a:off x="2167025" y="1423825"/>
            <a:ext cx="615075" cy="615050"/>
          </a:xfrm>
          <a:prstGeom prst="rect">
            <a:avLst/>
          </a:prstGeom>
          <a:noFill/>
          <a:ln>
            <a:noFill/>
          </a:ln>
        </p:spPr>
      </p:pic>
      <p:pic>
        <p:nvPicPr>
          <p:cNvPr id="245" name="Google Shape;245;p34"/>
          <p:cNvPicPr preferRelativeResize="0"/>
          <p:nvPr/>
        </p:nvPicPr>
        <p:blipFill>
          <a:blip r:embed="rId5">
            <a:alphaModFix/>
          </a:blip>
          <a:stretch>
            <a:fillRect/>
          </a:stretch>
        </p:blipFill>
        <p:spPr>
          <a:xfrm>
            <a:off x="5142500" y="1423825"/>
            <a:ext cx="615075" cy="615050"/>
          </a:xfrm>
          <a:prstGeom prst="rect">
            <a:avLst/>
          </a:prstGeom>
          <a:noFill/>
          <a:ln>
            <a:noFill/>
          </a:ln>
        </p:spPr>
      </p:pic>
      <p:pic>
        <p:nvPicPr>
          <p:cNvPr id="246" name="Google Shape;246;p34"/>
          <p:cNvPicPr preferRelativeResize="0"/>
          <p:nvPr/>
        </p:nvPicPr>
        <p:blipFill rotWithShape="1">
          <a:blip r:embed="rId6">
            <a:alphaModFix/>
          </a:blip>
          <a:srcRect b="0" l="3067" r="43313" t="0"/>
          <a:stretch/>
        </p:blipFill>
        <p:spPr>
          <a:xfrm>
            <a:off x="4224712" y="6719217"/>
            <a:ext cx="2456352" cy="2576831"/>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50" name="Shape 250"/>
        <p:cNvGrpSpPr/>
        <p:nvPr/>
      </p:nvGrpSpPr>
      <p:grpSpPr>
        <a:xfrm>
          <a:off x="0" y="0"/>
          <a:ext cx="0" cy="0"/>
          <a:chOff x="0" y="0"/>
          <a:chExt cx="0" cy="0"/>
        </a:xfrm>
      </p:grpSpPr>
      <p:sp>
        <p:nvSpPr>
          <p:cNvPr id="251" name="Google Shape;251;p35"/>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2400">
                <a:solidFill>
                  <a:schemeClr val="dk1"/>
                </a:solidFill>
                <a:latin typeface="Halant"/>
                <a:ea typeface="Halant"/>
                <a:cs typeface="Halant"/>
                <a:sym typeface="Halant"/>
              </a:rPr>
              <a:t>What is Historical Thinking?</a:t>
            </a:r>
            <a:endParaRPr sz="1900">
              <a:latin typeface="Halant"/>
              <a:ea typeface="Halant"/>
              <a:cs typeface="Halant"/>
              <a:sym typeface="Halant"/>
            </a:endParaRPr>
          </a:p>
        </p:txBody>
      </p:sp>
      <p:pic>
        <p:nvPicPr>
          <p:cNvPr id="252" name="Google Shape;252;p35"/>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253" name="Google Shape;253;p35"/>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a:t>
            </a:r>
            <a:r>
              <a:rPr lang="en" sz="1100">
                <a:solidFill>
                  <a:srgbClr val="666666"/>
                </a:solidFill>
                <a:latin typeface="Inter"/>
                <a:ea typeface="Inter"/>
                <a:cs typeface="Inter"/>
                <a:sym typeface="Inter"/>
              </a:rPr>
              <a:t>2025</a:t>
            </a:r>
            <a:r>
              <a:rPr lang="en" sz="1100">
                <a:solidFill>
                  <a:srgbClr val="666666"/>
                </a:solidFill>
                <a:latin typeface="Inter"/>
                <a:ea typeface="Inter"/>
                <a:cs typeface="Inter"/>
                <a:sym typeface="Inter"/>
              </a:rPr>
              <a:t>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254" name="Google Shape;254;p35"/>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255" name="Google Shape;255;p35"/>
          <p:cNvSpPr txBox="1"/>
          <p:nvPr/>
        </p:nvSpPr>
        <p:spPr>
          <a:xfrm>
            <a:off x="453675" y="700650"/>
            <a:ext cx="6986400" cy="8465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200">
                <a:solidFill>
                  <a:schemeClr val="dk1"/>
                </a:solidFill>
                <a:latin typeface="Halant"/>
                <a:ea typeface="Halant"/>
                <a:cs typeface="Halant"/>
                <a:sym typeface="Halant"/>
              </a:rPr>
              <a:t>Directions: </a:t>
            </a:r>
            <a:r>
              <a:rPr lang="en" sz="1200">
                <a:solidFill>
                  <a:schemeClr val="dk1"/>
                </a:solidFill>
                <a:latin typeface="Halant"/>
                <a:ea typeface="Halant"/>
                <a:cs typeface="Halant"/>
                <a:sym typeface="Halant"/>
              </a:rPr>
              <a:t>Read the definition of the Historical Thinking Skill. Then, write the definition in your own words. Then continue through the worksheet by watching the video and answering the questions. </a:t>
            </a:r>
            <a:endParaRPr sz="1200">
              <a:solidFill>
                <a:schemeClr val="dk1"/>
              </a:solidFill>
              <a:latin typeface="Halant"/>
              <a:ea typeface="Halant"/>
              <a:cs typeface="Halant"/>
              <a:sym typeface="Halant"/>
            </a:endParaRPr>
          </a:p>
          <a:p>
            <a:pPr indent="0" lvl="0" marL="0" rtl="0" algn="l">
              <a:spcBef>
                <a:spcPts val="0"/>
              </a:spcBef>
              <a:spcAft>
                <a:spcPts val="0"/>
              </a:spcAft>
              <a:buClr>
                <a:schemeClr val="dk1"/>
              </a:buClr>
              <a:buSzPts val="1100"/>
              <a:buFont typeface="Arial"/>
              <a:buNone/>
            </a:pPr>
            <a:r>
              <a:t/>
            </a:r>
            <a:endParaRPr sz="1200">
              <a:solidFill>
                <a:schemeClr val="dk1"/>
              </a:solidFill>
              <a:latin typeface="Halant"/>
              <a:ea typeface="Halant"/>
              <a:cs typeface="Halant"/>
              <a:sym typeface="Halant"/>
            </a:endParaRPr>
          </a:p>
          <a:p>
            <a:pPr indent="0" lvl="0" marL="0" rtl="0" algn="l">
              <a:spcBef>
                <a:spcPts val="0"/>
              </a:spcBef>
              <a:spcAft>
                <a:spcPts val="0"/>
              </a:spcAft>
              <a:buNone/>
            </a:pPr>
            <a:r>
              <a:t/>
            </a:r>
            <a:endParaRPr>
              <a:latin typeface="Halant"/>
              <a:ea typeface="Halant"/>
              <a:cs typeface="Halant"/>
              <a:sym typeface="Halant"/>
            </a:endParaRPr>
          </a:p>
          <a:p>
            <a:pPr indent="0" lvl="0" marL="0" rtl="0" algn="ctr">
              <a:spcBef>
                <a:spcPts val="0"/>
              </a:spcBef>
              <a:spcAft>
                <a:spcPts val="0"/>
              </a:spcAft>
              <a:buNone/>
            </a:pPr>
            <a:r>
              <a:rPr b="1" lang="en">
                <a:latin typeface="Halant"/>
                <a:ea typeface="Halant"/>
                <a:cs typeface="Halant"/>
                <a:sym typeface="Halant"/>
              </a:rPr>
              <a:t>Historical Thinking Skill: </a:t>
            </a:r>
            <a:endParaRPr b="1">
              <a:latin typeface="Halant"/>
              <a:ea typeface="Halant"/>
              <a:cs typeface="Halant"/>
              <a:sym typeface="Halant"/>
            </a:endParaRPr>
          </a:p>
          <a:p>
            <a:pPr indent="0" lvl="0" marL="0" rtl="0" algn="ctr">
              <a:spcBef>
                <a:spcPts val="0"/>
              </a:spcBef>
              <a:spcAft>
                <a:spcPts val="0"/>
              </a:spcAft>
              <a:buNone/>
            </a:pPr>
            <a:r>
              <a:rPr b="1" lang="en">
                <a:latin typeface="Halant"/>
                <a:ea typeface="Halant"/>
                <a:cs typeface="Halant"/>
                <a:sym typeface="Halant"/>
              </a:rPr>
              <a:t>Quantitative Analysis</a:t>
            </a:r>
            <a:endParaRPr b="1">
              <a:latin typeface="Halant"/>
              <a:ea typeface="Halant"/>
              <a:cs typeface="Halant"/>
              <a:sym typeface="Halant"/>
            </a:endParaRPr>
          </a:p>
          <a:p>
            <a:pPr indent="0" lvl="0" marL="0" rtl="0" algn="ctr">
              <a:spcBef>
                <a:spcPts val="0"/>
              </a:spcBef>
              <a:spcAft>
                <a:spcPts val="0"/>
              </a:spcAft>
              <a:buNone/>
            </a:pPr>
            <a:r>
              <a:t/>
            </a:r>
            <a:endParaRPr b="1">
              <a:latin typeface="Halant"/>
              <a:ea typeface="Halant"/>
              <a:cs typeface="Halant"/>
              <a:sym typeface="Halant"/>
            </a:endParaRPr>
          </a:p>
          <a:p>
            <a:pPr indent="0" lvl="0" marL="0" rtl="0" algn="ctr">
              <a:spcBef>
                <a:spcPts val="0"/>
              </a:spcBef>
              <a:spcAft>
                <a:spcPts val="0"/>
              </a:spcAft>
              <a:buNone/>
            </a:pPr>
            <a:r>
              <a:t/>
            </a:r>
            <a:endParaRPr b="1">
              <a:latin typeface="Halant"/>
              <a:ea typeface="Halant"/>
              <a:cs typeface="Halant"/>
              <a:sym typeface="Halant"/>
            </a:endParaRPr>
          </a:p>
          <a:p>
            <a:pPr indent="0" lvl="0" marL="0" rtl="0" algn="ctr">
              <a:spcBef>
                <a:spcPts val="0"/>
              </a:spcBef>
              <a:spcAft>
                <a:spcPts val="0"/>
              </a:spcAft>
              <a:buNone/>
            </a:pPr>
            <a:r>
              <a:t/>
            </a:r>
            <a:endParaRPr b="1">
              <a:latin typeface="Halant"/>
              <a:ea typeface="Halant"/>
              <a:cs typeface="Halant"/>
              <a:sym typeface="Halant"/>
            </a:endParaRPr>
          </a:p>
          <a:p>
            <a:pPr indent="0" lvl="0" marL="0" rtl="0" algn="ctr">
              <a:spcBef>
                <a:spcPts val="0"/>
              </a:spcBef>
              <a:spcAft>
                <a:spcPts val="0"/>
              </a:spcAft>
              <a:buNone/>
            </a:pPr>
            <a:r>
              <a:t/>
            </a:r>
            <a:endParaRPr b="1">
              <a:latin typeface="Halant"/>
              <a:ea typeface="Halant"/>
              <a:cs typeface="Halant"/>
              <a:sym typeface="Halant"/>
            </a:endParaRPr>
          </a:p>
          <a:p>
            <a:pPr indent="0" lvl="0" marL="0" rtl="0" algn="ctr">
              <a:spcBef>
                <a:spcPts val="0"/>
              </a:spcBef>
              <a:spcAft>
                <a:spcPts val="0"/>
              </a:spcAft>
              <a:buNone/>
            </a:pPr>
            <a:r>
              <a:t/>
            </a:r>
            <a:endParaRPr b="1">
              <a:latin typeface="Halant"/>
              <a:ea typeface="Halant"/>
              <a:cs typeface="Halant"/>
              <a:sym typeface="Halant"/>
            </a:endParaRPr>
          </a:p>
          <a:p>
            <a:pPr indent="0" lvl="0" marL="0" rtl="0" algn="ctr">
              <a:spcBef>
                <a:spcPts val="0"/>
              </a:spcBef>
              <a:spcAft>
                <a:spcPts val="0"/>
              </a:spcAft>
              <a:buNone/>
            </a:pPr>
            <a:r>
              <a:t/>
            </a:r>
            <a:endParaRPr b="1">
              <a:latin typeface="Halant"/>
              <a:ea typeface="Halant"/>
              <a:cs typeface="Halant"/>
              <a:sym typeface="Halant"/>
            </a:endParaRPr>
          </a:p>
          <a:p>
            <a:pPr indent="0" lvl="0" marL="0" rtl="0" algn="ctr">
              <a:spcBef>
                <a:spcPts val="0"/>
              </a:spcBef>
              <a:spcAft>
                <a:spcPts val="0"/>
              </a:spcAft>
              <a:buNone/>
            </a:pPr>
            <a:r>
              <a:t/>
            </a:r>
            <a:endParaRPr b="1">
              <a:latin typeface="Halant"/>
              <a:ea typeface="Halant"/>
              <a:cs typeface="Halant"/>
              <a:sym typeface="Halant"/>
            </a:endParaRPr>
          </a:p>
          <a:p>
            <a:pPr indent="0" lvl="0" marL="0" rtl="0" algn="ctr">
              <a:spcBef>
                <a:spcPts val="0"/>
              </a:spcBef>
              <a:spcAft>
                <a:spcPts val="0"/>
              </a:spcAft>
              <a:buNone/>
            </a:pPr>
            <a:r>
              <a:t/>
            </a:r>
            <a:endParaRPr b="1">
              <a:latin typeface="Halant"/>
              <a:ea typeface="Halant"/>
              <a:cs typeface="Halant"/>
              <a:sym typeface="Halant"/>
            </a:endParaRPr>
          </a:p>
          <a:p>
            <a:pPr indent="0" lvl="0" marL="0" rtl="0" algn="ctr">
              <a:spcBef>
                <a:spcPts val="0"/>
              </a:spcBef>
              <a:spcAft>
                <a:spcPts val="0"/>
              </a:spcAft>
              <a:buNone/>
            </a:pPr>
            <a:r>
              <a:t/>
            </a:r>
            <a:endParaRPr b="1">
              <a:latin typeface="Halant"/>
              <a:ea typeface="Halant"/>
              <a:cs typeface="Halant"/>
              <a:sym typeface="Halant"/>
            </a:endParaRPr>
          </a:p>
          <a:p>
            <a:pPr indent="0" lvl="0" marL="0" rtl="0" algn="ctr">
              <a:spcBef>
                <a:spcPts val="0"/>
              </a:spcBef>
              <a:spcAft>
                <a:spcPts val="0"/>
              </a:spcAft>
              <a:buNone/>
            </a:pPr>
            <a:r>
              <a:t/>
            </a:r>
            <a:endParaRPr b="1">
              <a:latin typeface="Halant"/>
              <a:ea typeface="Halant"/>
              <a:cs typeface="Halant"/>
              <a:sym typeface="Halant"/>
            </a:endParaRPr>
          </a:p>
          <a:p>
            <a:pPr indent="0" lvl="0" marL="0" rtl="0" algn="ctr">
              <a:spcBef>
                <a:spcPts val="0"/>
              </a:spcBef>
              <a:spcAft>
                <a:spcPts val="0"/>
              </a:spcAft>
              <a:buNone/>
            </a:pPr>
            <a:r>
              <a:t/>
            </a:r>
            <a:endParaRPr b="1">
              <a:latin typeface="Halant"/>
              <a:ea typeface="Halant"/>
              <a:cs typeface="Halant"/>
              <a:sym typeface="Halant"/>
            </a:endParaRPr>
          </a:p>
          <a:p>
            <a:pPr indent="0" lvl="0" marL="0" rtl="0" algn="ctr">
              <a:spcBef>
                <a:spcPts val="0"/>
              </a:spcBef>
              <a:spcAft>
                <a:spcPts val="0"/>
              </a:spcAft>
              <a:buNone/>
            </a:pPr>
            <a:r>
              <a:t/>
            </a:r>
            <a:endParaRPr b="1">
              <a:latin typeface="Halant"/>
              <a:ea typeface="Halant"/>
              <a:cs typeface="Halant"/>
              <a:sym typeface="Halant"/>
            </a:endParaRPr>
          </a:p>
          <a:p>
            <a:pPr indent="0" lvl="0" marL="0" rtl="0" algn="ctr">
              <a:spcBef>
                <a:spcPts val="0"/>
              </a:spcBef>
              <a:spcAft>
                <a:spcPts val="0"/>
              </a:spcAft>
              <a:buNone/>
            </a:pPr>
            <a:r>
              <a:t/>
            </a:r>
            <a:endParaRPr b="1">
              <a:latin typeface="Halant"/>
              <a:ea typeface="Halant"/>
              <a:cs typeface="Halant"/>
              <a:sym typeface="Halant"/>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Looking at the icon, how does is portray the thinking skill?</a:t>
            </a:r>
            <a:endParaRPr sz="1200">
              <a:solidFill>
                <a:schemeClr val="dk1"/>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Watch the </a:t>
            </a:r>
            <a:r>
              <a:rPr lang="en" sz="1200">
                <a:solidFill>
                  <a:schemeClr val="dk1"/>
                </a:solidFill>
                <a:latin typeface="Inter"/>
                <a:ea typeface="Inter"/>
                <a:cs typeface="Inter"/>
                <a:sym typeface="Inter"/>
              </a:rPr>
              <a:t>video</a:t>
            </a:r>
            <a:r>
              <a:rPr lang="en" sz="1200">
                <a:solidFill>
                  <a:schemeClr val="dk1"/>
                </a:solidFill>
                <a:latin typeface="Inter"/>
                <a:ea typeface="Inter"/>
                <a:cs typeface="Inter"/>
                <a:sym typeface="Inter"/>
              </a:rPr>
              <a:t> on Quantitative Analysis </a:t>
            </a:r>
            <a:r>
              <a:rPr lang="en" sz="1200">
                <a:solidFill>
                  <a:schemeClr val="dk1"/>
                </a:solidFill>
                <a:latin typeface="Inter"/>
                <a:ea typeface="Inter"/>
                <a:cs typeface="Inter"/>
                <a:sym typeface="Inter"/>
              </a:rPr>
              <a:t>from Thinking Nation’s Executive Director, Zachary Coté.</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Question 1</a:t>
            </a:r>
            <a:endParaRPr sz="1200">
              <a:solidFill>
                <a:schemeClr val="dk1"/>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Question 2</a:t>
            </a:r>
            <a:endParaRPr sz="1200">
              <a:solidFill>
                <a:schemeClr val="dk1"/>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“Say it in Six:” Explain the Historical </a:t>
            </a:r>
            <a:endParaRPr sz="1200">
              <a:solidFill>
                <a:schemeClr val="dk1"/>
              </a:solidFill>
              <a:latin typeface="Inter"/>
              <a:ea typeface="Inter"/>
              <a:cs typeface="Inter"/>
              <a:sym typeface="Inter"/>
            </a:endParaRPr>
          </a:p>
          <a:p>
            <a:pPr indent="0" lvl="0" marL="457200" rtl="0" algn="l">
              <a:spcBef>
                <a:spcPts val="0"/>
              </a:spcBef>
              <a:spcAft>
                <a:spcPts val="0"/>
              </a:spcAft>
              <a:buNone/>
            </a:pPr>
            <a:r>
              <a:rPr lang="en" sz="1200">
                <a:solidFill>
                  <a:schemeClr val="dk1"/>
                </a:solidFill>
                <a:latin typeface="Inter"/>
                <a:ea typeface="Inter"/>
                <a:cs typeface="Inter"/>
                <a:sym typeface="Inter"/>
              </a:rPr>
              <a:t>Thinking Skill of Quantitative Analysis. </a:t>
            </a:r>
            <a:endParaRPr sz="1200">
              <a:solidFill>
                <a:schemeClr val="dk1"/>
              </a:solidFill>
              <a:latin typeface="Inter"/>
              <a:ea typeface="Inter"/>
              <a:cs typeface="Inter"/>
              <a:sym typeface="Inter"/>
            </a:endParaRPr>
          </a:p>
          <a:p>
            <a:pPr indent="0" lvl="0" marL="457200" rtl="0" algn="l">
              <a:spcBef>
                <a:spcPts val="0"/>
              </a:spcBef>
              <a:spcAft>
                <a:spcPts val="0"/>
              </a:spcAft>
              <a:buNone/>
            </a:pPr>
            <a:r>
              <a:rPr lang="en" sz="1200">
                <a:solidFill>
                  <a:schemeClr val="dk1"/>
                </a:solidFill>
                <a:latin typeface="Inter"/>
                <a:ea typeface="Inter"/>
                <a:cs typeface="Inter"/>
                <a:sym typeface="Inter"/>
              </a:rPr>
              <a:t>However, you can only use six words (no </a:t>
            </a:r>
            <a:endParaRPr sz="1200">
              <a:solidFill>
                <a:schemeClr val="dk1"/>
              </a:solidFill>
              <a:latin typeface="Inter"/>
              <a:ea typeface="Inter"/>
              <a:cs typeface="Inter"/>
              <a:sym typeface="Inter"/>
            </a:endParaRPr>
          </a:p>
          <a:p>
            <a:pPr indent="0" lvl="0" marL="457200" rtl="0" algn="l">
              <a:spcBef>
                <a:spcPts val="0"/>
              </a:spcBef>
              <a:spcAft>
                <a:spcPts val="0"/>
              </a:spcAft>
              <a:buNone/>
            </a:pPr>
            <a:r>
              <a:rPr lang="en" sz="1200">
                <a:solidFill>
                  <a:schemeClr val="dk1"/>
                </a:solidFill>
                <a:latin typeface="Inter"/>
                <a:ea typeface="Inter"/>
                <a:cs typeface="Inter"/>
                <a:sym typeface="Inter"/>
              </a:rPr>
              <a:t>more, no less), but it does not have to be </a:t>
            </a:r>
            <a:endParaRPr sz="1200">
              <a:solidFill>
                <a:schemeClr val="dk1"/>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grammatically correct.</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b="1">
              <a:latin typeface="Halant"/>
              <a:ea typeface="Halant"/>
              <a:cs typeface="Halant"/>
              <a:sym typeface="Halant"/>
            </a:endParaRPr>
          </a:p>
        </p:txBody>
      </p:sp>
      <p:pic>
        <p:nvPicPr>
          <p:cNvPr id="256" name="Google Shape;256;p35"/>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257" name="Google Shape;257;p35"/>
          <p:cNvSpPr txBox="1"/>
          <p:nvPr/>
        </p:nvSpPr>
        <p:spPr>
          <a:xfrm>
            <a:off x="2782100" y="9353425"/>
            <a:ext cx="5010300" cy="4770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t/>
            </a:r>
            <a:endParaRPr sz="1900">
              <a:solidFill>
                <a:schemeClr val="dk2"/>
              </a:solidFill>
            </a:endParaRPr>
          </a:p>
        </p:txBody>
      </p:sp>
      <p:graphicFrame>
        <p:nvGraphicFramePr>
          <p:cNvPr id="258" name="Google Shape;258;p35"/>
          <p:cNvGraphicFramePr/>
          <p:nvPr/>
        </p:nvGraphicFramePr>
        <p:xfrm>
          <a:off x="836325" y="2173750"/>
          <a:ext cx="3000000" cy="3000000"/>
        </p:xfrm>
        <a:graphic>
          <a:graphicData uri="http://schemas.openxmlformats.org/drawingml/2006/table">
            <a:tbl>
              <a:tblPr>
                <a:noFill/>
                <a:tableStyleId>{727B2C47-E7B8-4FD9-BDFD-124BDCC74168}</a:tableStyleId>
              </a:tblPr>
              <a:tblGrid>
                <a:gridCol w="3110550"/>
                <a:gridCol w="1036850"/>
                <a:gridCol w="2073700"/>
              </a:tblGrid>
              <a:tr h="355775">
                <a:tc>
                  <a:txBody>
                    <a:bodyPr/>
                    <a:lstStyle/>
                    <a:p>
                      <a:pPr indent="0" lvl="0" marL="0" rtl="0" algn="ctr">
                        <a:spcBef>
                          <a:spcPts val="0"/>
                        </a:spcBef>
                        <a:spcAft>
                          <a:spcPts val="0"/>
                        </a:spcAft>
                        <a:buNone/>
                      </a:pPr>
                      <a:r>
                        <a:rPr b="1" lang="en" sz="1200">
                          <a:latin typeface="Inter"/>
                          <a:ea typeface="Inter"/>
                          <a:cs typeface="Inter"/>
                          <a:sym typeface="Inter"/>
                        </a:rPr>
                        <a:t>Definition</a:t>
                      </a:r>
                      <a:endParaRPr b="1" sz="1200">
                        <a:latin typeface="Inter"/>
                        <a:ea typeface="Inter"/>
                        <a:cs typeface="Inter"/>
                        <a:sym typeface="Inter"/>
                      </a:endParaRPr>
                    </a:p>
                  </a:txBody>
                  <a:tcPr marT="91425" marB="91425" marR="91425" marL="91425"/>
                </a:tc>
                <a:tc gridSpan="2">
                  <a:txBody>
                    <a:bodyPr/>
                    <a:lstStyle/>
                    <a:p>
                      <a:pPr indent="0" lvl="0" marL="0" rtl="0" algn="ctr">
                        <a:spcBef>
                          <a:spcPts val="0"/>
                        </a:spcBef>
                        <a:spcAft>
                          <a:spcPts val="0"/>
                        </a:spcAft>
                        <a:buNone/>
                      </a:pPr>
                      <a:r>
                        <a:rPr b="1" lang="en" sz="1200">
                          <a:latin typeface="Inter"/>
                          <a:ea typeface="Inter"/>
                          <a:cs typeface="Inter"/>
                          <a:sym typeface="Inter"/>
                        </a:rPr>
                        <a:t>Explain in Your Own Words</a:t>
                      </a:r>
                      <a:endParaRPr b="1" sz="1200">
                        <a:latin typeface="Inter"/>
                        <a:ea typeface="Inter"/>
                        <a:cs typeface="Inter"/>
                        <a:sym typeface="Inter"/>
                      </a:endParaRPr>
                    </a:p>
                  </a:txBody>
                  <a:tcPr marT="91425" marB="91425" marR="91425" marL="91425"/>
                </a:tc>
                <a:tc hMerge="1"/>
              </a:tr>
              <a:tr h="1911075">
                <a:tc>
                  <a:txBody>
                    <a:bodyPr/>
                    <a:lstStyle/>
                    <a:p>
                      <a:pPr indent="0" lvl="0" marL="0" rtl="0" algn="l">
                        <a:spcBef>
                          <a:spcPts val="0"/>
                        </a:spcBef>
                        <a:spcAft>
                          <a:spcPts val="0"/>
                        </a:spcAft>
                        <a:buNone/>
                      </a:pPr>
                      <a:r>
                        <a:rPr lang="en" sz="1200">
                          <a:latin typeface="Inter"/>
                          <a:ea typeface="Inter"/>
                          <a:cs typeface="Inter"/>
                          <a:sym typeface="Inter"/>
                        </a:rPr>
                        <a:t>Quantitative analysis involves the process of evaluating data that is shown visually through tables, charts, graphs, maps, and infographics. By analyzing patterns, conclusions can be drawn about behaviors, institutions, processes, and policies. Critical investigations also yield possible limitations for the data presented.</a:t>
                      </a:r>
                      <a:endParaRPr sz="1200">
                        <a:latin typeface="Inter"/>
                        <a:ea typeface="Inter"/>
                        <a:cs typeface="Inter"/>
                        <a:sym typeface="Inter"/>
                      </a:endParaRPr>
                    </a:p>
                  </a:txBody>
                  <a:tcPr marT="91425" marB="91425" marR="91425" marL="91425"/>
                </a:tc>
                <a:tc gridSpan="2">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c hMerge="1"/>
              </a:tr>
            </a:tbl>
          </a:graphicData>
        </a:graphic>
      </p:graphicFrame>
      <p:pic>
        <p:nvPicPr>
          <p:cNvPr id="259" name="Google Shape;259;p35"/>
          <p:cNvPicPr preferRelativeResize="0"/>
          <p:nvPr/>
        </p:nvPicPr>
        <p:blipFill>
          <a:blip r:embed="rId5">
            <a:alphaModFix/>
          </a:blip>
          <a:stretch>
            <a:fillRect/>
          </a:stretch>
        </p:blipFill>
        <p:spPr>
          <a:xfrm>
            <a:off x="2161300" y="1422575"/>
            <a:ext cx="620800" cy="620800"/>
          </a:xfrm>
          <a:prstGeom prst="rect">
            <a:avLst/>
          </a:prstGeom>
          <a:noFill/>
          <a:ln>
            <a:noFill/>
          </a:ln>
        </p:spPr>
      </p:pic>
      <p:pic>
        <p:nvPicPr>
          <p:cNvPr id="260" name="Google Shape;260;p35"/>
          <p:cNvPicPr preferRelativeResize="0"/>
          <p:nvPr/>
        </p:nvPicPr>
        <p:blipFill>
          <a:blip r:embed="rId5">
            <a:alphaModFix/>
          </a:blip>
          <a:stretch>
            <a:fillRect/>
          </a:stretch>
        </p:blipFill>
        <p:spPr>
          <a:xfrm>
            <a:off x="5095000" y="1422575"/>
            <a:ext cx="620800" cy="620800"/>
          </a:xfrm>
          <a:prstGeom prst="rect">
            <a:avLst/>
          </a:prstGeom>
          <a:noFill/>
          <a:ln>
            <a:noFill/>
          </a:ln>
        </p:spPr>
      </p:pic>
      <p:pic>
        <p:nvPicPr>
          <p:cNvPr id="261" name="Google Shape;261;p35"/>
          <p:cNvPicPr preferRelativeResize="0"/>
          <p:nvPr/>
        </p:nvPicPr>
        <p:blipFill rotWithShape="1">
          <a:blip r:embed="rId6">
            <a:alphaModFix/>
          </a:blip>
          <a:srcRect b="0" l="3067" r="43313" t="0"/>
          <a:stretch/>
        </p:blipFill>
        <p:spPr>
          <a:xfrm>
            <a:off x="4224712" y="6719217"/>
            <a:ext cx="2456352" cy="2576831"/>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65" name="Shape 265"/>
        <p:cNvGrpSpPr/>
        <p:nvPr/>
      </p:nvGrpSpPr>
      <p:grpSpPr>
        <a:xfrm>
          <a:off x="0" y="0"/>
          <a:ext cx="0" cy="0"/>
          <a:chOff x="0" y="0"/>
          <a:chExt cx="0" cy="0"/>
        </a:xfrm>
      </p:grpSpPr>
      <p:pic>
        <p:nvPicPr>
          <p:cNvPr id="266" name="Google Shape;266;p36"/>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267" name="Google Shape;267;p36"/>
          <p:cNvSpPr txBox="1"/>
          <p:nvPr/>
        </p:nvSpPr>
        <p:spPr>
          <a:xfrm>
            <a:off x="0" y="0"/>
            <a:ext cx="7772400" cy="16506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1700">
                <a:latin typeface="Halant"/>
                <a:ea typeface="Halant"/>
                <a:cs typeface="Halant"/>
                <a:sym typeface="Halant"/>
              </a:rPr>
              <a:t>What is Historical Thinking?</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2500">
                <a:latin typeface="Plus Jakarta Sans Medium"/>
                <a:ea typeface="Plus Jakarta Sans Medium"/>
                <a:cs typeface="Plus Jakarta Sans Medium"/>
                <a:sym typeface="Plus Jakarta Sans Medium"/>
              </a:rPr>
              <a:t> Group Worksheet</a:t>
            </a:r>
            <a:endParaRPr sz="1500">
              <a:solidFill>
                <a:srgbClr val="000000"/>
              </a:solidFill>
              <a:latin typeface="Plus Jakarta Sans Medium"/>
              <a:ea typeface="Plus Jakarta Sans Medium"/>
              <a:cs typeface="Plus Jakarta Sans Medium"/>
              <a:sym typeface="Plus Jakarta Sans Medium"/>
            </a:endParaRPr>
          </a:p>
        </p:txBody>
      </p:sp>
      <p:pic>
        <p:nvPicPr>
          <p:cNvPr id="268" name="Google Shape;268;p36"/>
          <p:cNvPicPr preferRelativeResize="0"/>
          <p:nvPr/>
        </p:nvPicPr>
        <p:blipFill>
          <a:blip r:embed="rId4">
            <a:alphaModFix/>
          </a:blip>
          <a:stretch>
            <a:fillRect/>
          </a:stretch>
        </p:blipFill>
        <p:spPr>
          <a:xfrm>
            <a:off x="216272" y="230997"/>
            <a:ext cx="1056536" cy="438114"/>
          </a:xfrm>
          <a:prstGeom prst="rect">
            <a:avLst/>
          </a:prstGeom>
          <a:noFill/>
          <a:ln>
            <a:noFill/>
          </a:ln>
        </p:spPr>
      </p:pic>
      <p:sp>
        <p:nvSpPr>
          <p:cNvPr id="269" name="Google Shape;269;p36"/>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270" name="Google Shape;270;p36"/>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271" name="Google Shape;271;p36"/>
          <p:cNvSpPr txBox="1"/>
          <p:nvPr/>
        </p:nvSpPr>
        <p:spPr>
          <a:xfrm>
            <a:off x="511925" y="1743075"/>
            <a:ext cx="6861900" cy="985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300">
                <a:solidFill>
                  <a:schemeClr val="dk1"/>
                </a:solidFill>
                <a:latin typeface="Halant"/>
                <a:ea typeface="Halant"/>
                <a:cs typeface="Halant"/>
                <a:sym typeface="Halant"/>
              </a:rPr>
              <a:t>Directions: </a:t>
            </a:r>
            <a:r>
              <a:rPr lang="en" sz="1300">
                <a:solidFill>
                  <a:schemeClr val="dk1"/>
                </a:solidFill>
                <a:latin typeface="Halant"/>
                <a:ea typeface="Halant"/>
                <a:cs typeface="Halant"/>
                <a:sym typeface="Halant"/>
              </a:rPr>
              <a:t>As you move through the inside/outside circle, take notes about each of the historical thinking skills. Include details about the icon, definition, and significance</a:t>
            </a:r>
            <a:endParaRPr sz="1300">
              <a:solidFill>
                <a:schemeClr val="dk1"/>
              </a:solidFill>
              <a:latin typeface="Halant"/>
              <a:ea typeface="Halant"/>
              <a:cs typeface="Halant"/>
              <a:sym typeface="Halant"/>
            </a:endParaRPr>
          </a:p>
          <a:p>
            <a:pPr indent="0" lvl="0" marL="0" rtl="0" algn="l">
              <a:spcBef>
                <a:spcPts val="0"/>
              </a:spcBef>
              <a:spcAft>
                <a:spcPts val="0"/>
              </a:spcAft>
              <a:buNone/>
            </a:pPr>
            <a:r>
              <a:t/>
            </a:r>
            <a:endParaRPr b="1" sz="1300">
              <a:solidFill>
                <a:schemeClr val="dk1"/>
              </a:solidFill>
              <a:latin typeface="Halant"/>
              <a:ea typeface="Halant"/>
              <a:cs typeface="Halant"/>
              <a:sym typeface="Halant"/>
            </a:endParaRPr>
          </a:p>
          <a:p>
            <a:pPr indent="0" lvl="0" marL="0" rtl="0" algn="l">
              <a:spcBef>
                <a:spcPts val="0"/>
              </a:spcBef>
              <a:spcAft>
                <a:spcPts val="0"/>
              </a:spcAft>
              <a:buNone/>
            </a:pPr>
            <a:r>
              <a:rPr b="1" lang="en" sz="1300">
                <a:solidFill>
                  <a:schemeClr val="dk1"/>
                </a:solidFill>
                <a:latin typeface="Halant"/>
                <a:ea typeface="Halant"/>
                <a:cs typeface="Halant"/>
                <a:sym typeface="Halant"/>
              </a:rPr>
              <a:t>Example:</a:t>
            </a:r>
            <a:r>
              <a:rPr lang="en" sz="1300">
                <a:solidFill>
                  <a:schemeClr val="dk1"/>
                </a:solidFill>
                <a:latin typeface="Halant"/>
                <a:ea typeface="Halant"/>
                <a:cs typeface="Halant"/>
                <a:sym typeface="Halant"/>
              </a:rPr>
              <a:t>.</a:t>
            </a:r>
            <a:endParaRPr>
              <a:latin typeface="Halant"/>
              <a:ea typeface="Halant"/>
              <a:cs typeface="Halant"/>
              <a:sym typeface="Halant"/>
            </a:endParaRPr>
          </a:p>
        </p:txBody>
      </p:sp>
      <p:graphicFrame>
        <p:nvGraphicFramePr>
          <p:cNvPr id="272" name="Google Shape;272;p36"/>
          <p:cNvGraphicFramePr/>
          <p:nvPr/>
        </p:nvGraphicFramePr>
        <p:xfrm>
          <a:off x="511913" y="3567875"/>
          <a:ext cx="3000000" cy="3000000"/>
        </p:xfrm>
        <a:graphic>
          <a:graphicData uri="http://schemas.openxmlformats.org/drawingml/2006/table">
            <a:tbl>
              <a:tblPr>
                <a:noFill/>
                <a:tableStyleId>{727B2C47-E7B8-4FD9-BDFD-124BDCC74168}</a:tableStyleId>
              </a:tblPr>
              <a:tblGrid>
                <a:gridCol w="2268375"/>
                <a:gridCol w="2268375"/>
                <a:gridCol w="2268375"/>
              </a:tblGrid>
              <a:tr h="381000">
                <a:tc>
                  <a:txBody>
                    <a:bodyPr/>
                    <a:lstStyle/>
                    <a:p>
                      <a:pPr indent="0" lvl="0" marL="0" rtl="0" algn="ctr">
                        <a:spcBef>
                          <a:spcPts val="0"/>
                        </a:spcBef>
                        <a:spcAft>
                          <a:spcPts val="0"/>
                        </a:spcAft>
                        <a:buNone/>
                      </a:pPr>
                      <a:r>
                        <a:rPr b="1" lang="en" sz="1200">
                          <a:solidFill>
                            <a:schemeClr val="dk1"/>
                          </a:solidFill>
                          <a:latin typeface="Inter"/>
                          <a:ea typeface="Inter"/>
                          <a:cs typeface="Inter"/>
                          <a:sym typeface="Inter"/>
                        </a:rPr>
                        <a:t>Continuity and Change Over Time</a:t>
                      </a:r>
                      <a:endParaRPr b="1" sz="1200">
                        <a:latin typeface="Inter"/>
                        <a:ea typeface="Inter"/>
                        <a:cs typeface="Inter"/>
                        <a:sym typeface="Inter"/>
                      </a:endParaRPr>
                    </a:p>
                  </a:txBody>
                  <a:tcPr marT="91425" marB="91425" marR="91425" marL="91425">
                    <a:solidFill>
                      <a:srgbClr val="B7B7B7"/>
                    </a:solidFill>
                  </a:tcPr>
                </a:tc>
                <a:tc>
                  <a:txBody>
                    <a:bodyPr/>
                    <a:lstStyle/>
                    <a:p>
                      <a:pPr indent="0" lvl="0" marL="0" rtl="0" algn="ctr">
                        <a:spcBef>
                          <a:spcPts val="0"/>
                        </a:spcBef>
                        <a:spcAft>
                          <a:spcPts val="0"/>
                        </a:spcAft>
                        <a:buNone/>
                      </a:pPr>
                      <a:r>
                        <a:rPr b="1" lang="en" sz="1200">
                          <a:solidFill>
                            <a:schemeClr val="dk1"/>
                          </a:solidFill>
                          <a:latin typeface="Inter"/>
                          <a:ea typeface="Inter"/>
                          <a:cs typeface="Inter"/>
                          <a:sym typeface="Inter"/>
                        </a:rPr>
                        <a:t>Historical Significance</a:t>
                      </a:r>
                      <a:endParaRPr b="1" sz="1200">
                        <a:latin typeface="Inter"/>
                        <a:ea typeface="Inter"/>
                        <a:cs typeface="Inter"/>
                        <a:sym typeface="Inter"/>
                      </a:endParaRPr>
                    </a:p>
                  </a:txBody>
                  <a:tcPr marT="91425" marB="91425" marR="91425" marL="91425">
                    <a:solidFill>
                      <a:srgbClr val="B7B7B7"/>
                    </a:solidFill>
                  </a:tcPr>
                </a:tc>
                <a:tc>
                  <a:txBody>
                    <a:bodyPr/>
                    <a:lstStyle/>
                    <a:p>
                      <a:pPr indent="0" lvl="0" marL="0" rtl="0" algn="ctr">
                        <a:spcBef>
                          <a:spcPts val="0"/>
                        </a:spcBef>
                        <a:spcAft>
                          <a:spcPts val="0"/>
                        </a:spcAft>
                        <a:buNone/>
                      </a:pPr>
                      <a:r>
                        <a:rPr b="1" lang="en" sz="1200">
                          <a:latin typeface="Inter"/>
                          <a:ea typeface="Inter"/>
                          <a:cs typeface="Inter"/>
                          <a:sym typeface="Inter"/>
                        </a:rPr>
                        <a:t>Contextualization and Sourcing</a:t>
                      </a:r>
                      <a:endParaRPr b="1" sz="1200">
                        <a:latin typeface="Inter"/>
                        <a:ea typeface="Inter"/>
                        <a:cs typeface="Inter"/>
                        <a:sym typeface="Inter"/>
                      </a:endParaRPr>
                    </a:p>
                  </a:txBody>
                  <a:tcPr marT="91425" marB="91425" marR="91425" marL="91425">
                    <a:solidFill>
                      <a:srgbClr val="B7B7B7"/>
                    </a:solidFill>
                  </a:tcPr>
                </a:tc>
              </a:tr>
              <a:tr h="381000">
                <a:tc>
                  <a:txBody>
                    <a:bodyPr/>
                    <a:lstStyle/>
                    <a:p>
                      <a:pPr indent="0" lvl="0" marL="0" rtl="0" algn="ctr">
                        <a:spcBef>
                          <a:spcPts val="0"/>
                        </a:spcBef>
                        <a:spcAft>
                          <a:spcPts val="0"/>
                        </a:spcAft>
                        <a:buNone/>
                      </a:pPr>
                      <a:r>
                        <a:t/>
                      </a:r>
                      <a:endParaRPr b="1" sz="1200">
                        <a:latin typeface="Inter"/>
                        <a:ea typeface="Inter"/>
                        <a:cs typeface="Inter"/>
                        <a:sym typeface="Inter"/>
                      </a:endParaRPr>
                    </a:p>
                    <a:p>
                      <a:pPr indent="0" lvl="0" marL="0" rtl="0" algn="ctr">
                        <a:spcBef>
                          <a:spcPts val="0"/>
                        </a:spcBef>
                        <a:spcAft>
                          <a:spcPts val="0"/>
                        </a:spcAft>
                        <a:buNone/>
                      </a:pPr>
                      <a:r>
                        <a:t/>
                      </a:r>
                      <a:endParaRPr b="1" sz="1200">
                        <a:latin typeface="Inter"/>
                        <a:ea typeface="Inter"/>
                        <a:cs typeface="Inter"/>
                        <a:sym typeface="Inter"/>
                      </a:endParaRPr>
                    </a:p>
                    <a:p>
                      <a:pPr indent="0" lvl="0" marL="0" rtl="0" algn="ctr">
                        <a:spcBef>
                          <a:spcPts val="0"/>
                        </a:spcBef>
                        <a:spcAft>
                          <a:spcPts val="0"/>
                        </a:spcAft>
                        <a:buNone/>
                      </a:pPr>
                      <a:r>
                        <a:t/>
                      </a:r>
                      <a:endParaRPr b="1" sz="1200">
                        <a:latin typeface="Inter"/>
                        <a:ea typeface="Inter"/>
                        <a:cs typeface="Inter"/>
                        <a:sym typeface="Inter"/>
                      </a:endParaRPr>
                    </a:p>
                    <a:p>
                      <a:pPr indent="0" lvl="0" marL="0" rtl="0" algn="ctr">
                        <a:spcBef>
                          <a:spcPts val="0"/>
                        </a:spcBef>
                        <a:spcAft>
                          <a:spcPts val="0"/>
                        </a:spcAft>
                        <a:buNone/>
                      </a:pPr>
                      <a:r>
                        <a:t/>
                      </a:r>
                      <a:endParaRPr b="1" sz="1200">
                        <a:latin typeface="Inter"/>
                        <a:ea typeface="Inter"/>
                        <a:cs typeface="Inter"/>
                        <a:sym typeface="Inter"/>
                      </a:endParaRPr>
                    </a:p>
                    <a:p>
                      <a:pPr indent="0" lvl="0" marL="0" rtl="0" algn="ctr">
                        <a:spcBef>
                          <a:spcPts val="0"/>
                        </a:spcBef>
                        <a:spcAft>
                          <a:spcPts val="0"/>
                        </a:spcAft>
                        <a:buNone/>
                      </a:pPr>
                      <a:r>
                        <a:t/>
                      </a:r>
                      <a:endParaRPr b="1" sz="1200">
                        <a:latin typeface="Inter"/>
                        <a:ea typeface="Inter"/>
                        <a:cs typeface="Inter"/>
                        <a:sym typeface="Inter"/>
                      </a:endParaRPr>
                    </a:p>
                    <a:p>
                      <a:pPr indent="0" lvl="0" marL="0" rtl="0" algn="ctr">
                        <a:spcBef>
                          <a:spcPts val="0"/>
                        </a:spcBef>
                        <a:spcAft>
                          <a:spcPts val="0"/>
                        </a:spcAft>
                        <a:buNone/>
                      </a:pPr>
                      <a:r>
                        <a:t/>
                      </a:r>
                      <a:endParaRPr b="1" sz="1200">
                        <a:latin typeface="Inter"/>
                        <a:ea typeface="Inter"/>
                        <a:cs typeface="Inter"/>
                        <a:sym typeface="Inter"/>
                      </a:endParaRPr>
                    </a:p>
                    <a:p>
                      <a:pPr indent="0" lvl="0" marL="0" rtl="0" algn="l">
                        <a:spcBef>
                          <a:spcPts val="0"/>
                        </a:spcBef>
                        <a:spcAft>
                          <a:spcPts val="0"/>
                        </a:spcAft>
                        <a:buNone/>
                      </a:pPr>
                      <a:r>
                        <a:t/>
                      </a:r>
                      <a:endParaRPr b="1" sz="12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t/>
                      </a:r>
                      <a:endParaRPr b="1" sz="12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t/>
                      </a:r>
                      <a:endParaRPr b="1" sz="1200">
                        <a:latin typeface="Inter"/>
                        <a:ea typeface="Inter"/>
                        <a:cs typeface="Inter"/>
                        <a:sym typeface="Inter"/>
                      </a:endParaRPr>
                    </a:p>
                  </a:txBody>
                  <a:tcPr marT="91425" marB="91425" marR="91425" marL="91425"/>
                </a:tc>
              </a:tr>
              <a:tr h="381000">
                <a:tc>
                  <a:txBody>
                    <a:bodyPr/>
                    <a:lstStyle/>
                    <a:p>
                      <a:pPr indent="0" lvl="0" marL="0" rtl="0" algn="ctr">
                        <a:spcBef>
                          <a:spcPts val="0"/>
                        </a:spcBef>
                        <a:spcAft>
                          <a:spcPts val="0"/>
                        </a:spcAft>
                        <a:buNone/>
                      </a:pPr>
                      <a:r>
                        <a:rPr b="1" lang="en" sz="1200">
                          <a:latin typeface="Inter"/>
                          <a:ea typeface="Inter"/>
                          <a:cs typeface="Inter"/>
                          <a:sym typeface="Inter"/>
                        </a:rPr>
                        <a:t>Comparison</a:t>
                      </a:r>
                      <a:endParaRPr b="1" sz="1200">
                        <a:latin typeface="Inter"/>
                        <a:ea typeface="Inter"/>
                        <a:cs typeface="Inter"/>
                        <a:sym typeface="Inter"/>
                      </a:endParaRPr>
                    </a:p>
                  </a:txBody>
                  <a:tcPr marT="91425" marB="91425" marR="91425" marL="91425">
                    <a:solidFill>
                      <a:srgbClr val="B7B7B7"/>
                    </a:solidFill>
                  </a:tcPr>
                </a:tc>
                <a:tc>
                  <a:txBody>
                    <a:bodyPr/>
                    <a:lstStyle/>
                    <a:p>
                      <a:pPr indent="0" lvl="0" marL="0" rtl="0" algn="ctr">
                        <a:spcBef>
                          <a:spcPts val="0"/>
                        </a:spcBef>
                        <a:spcAft>
                          <a:spcPts val="0"/>
                        </a:spcAft>
                        <a:buNone/>
                      </a:pPr>
                      <a:r>
                        <a:rPr b="1" lang="en" sz="1200">
                          <a:latin typeface="Inter"/>
                          <a:ea typeface="Inter"/>
                          <a:cs typeface="Inter"/>
                          <a:sym typeface="Inter"/>
                        </a:rPr>
                        <a:t>Evaluating Evidence</a:t>
                      </a:r>
                      <a:endParaRPr b="1" sz="1200">
                        <a:latin typeface="Inter"/>
                        <a:ea typeface="Inter"/>
                        <a:cs typeface="Inter"/>
                        <a:sym typeface="Inter"/>
                      </a:endParaRPr>
                    </a:p>
                  </a:txBody>
                  <a:tcPr marT="91425" marB="91425" marR="91425" marL="91425">
                    <a:solidFill>
                      <a:srgbClr val="B7B7B7"/>
                    </a:solidFill>
                  </a:tcPr>
                </a:tc>
                <a:tc>
                  <a:txBody>
                    <a:bodyPr/>
                    <a:lstStyle/>
                    <a:p>
                      <a:pPr indent="0" lvl="0" marL="0" rtl="0" algn="ctr">
                        <a:spcBef>
                          <a:spcPts val="0"/>
                        </a:spcBef>
                        <a:spcAft>
                          <a:spcPts val="0"/>
                        </a:spcAft>
                        <a:buNone/>
                      </a:pPr>
                      <a:r>
                        <a:rPr b="1" lang="en" sz="1200">
                          <a:latin typeface="Inter"/>
                          <a:ea typeface="Inter"/>
                          <a:cs typeface="Inter"/>
                          <a:sym typeface="Inter"/>
                        </a:rPr>
                        <a:t>Historical Empathy</a:t>
                      </a:r>
                      <a:endParaRPr b="1" sz="1200">
                        <a:latin typeface="Inter"/>
                        <a:ea typeface="Inter"/>
                        <a:cs typeface="Inter"/>
                        <a:sym typeface="Inter"/>
                      </a:endParaRPr>
                    </a:p>
                  </a:txBody>
                  <a:tcPr marT="91425" marB="91425" marR="91425" marL="91425">
                    <a:solidFill>
                      <a:srgbClr val="B7B7B7"/>
                    </a:solidFill>
                  </a:tcPr>
                </a:tc>
              </a:tr>
              <a:tr h="381000">
                <a:tc>
                  <a:txBody>
                    <a:bodyPr/>
                    <a:lstStyle/>
                    <a:p>
                      <a:pPr indent="0" lvl="0" marL="0" rtl="0" algn="ctr">
                        <a:spcBef>
                          <a:spcPts val="0"/>
                        </a:spcBef>
                        <a:spcAft>
                          <a:spcPts val="0"/>
                        </a:spcAft>
                        <a:buNone/>
                      </a:pPr>
                      <a:r>
                        <a:t/>
                      </a:r>
                      <a:endParaRPr b="1" sz="1200">
                        <a:latin typeface="Inter"/>
                        <a:ea typeface="Inter"/>
                        <a:cs typeface="Inter"/>
                        <a:sym typeface="Inter"/>
                      </a:endParaRPr>
                    </a:p>
                    <a:p>
                      <a:pPr indent="0" lvl="0" marL="0" rtl="0" algn="ctr">
                        <a:spcBef>
                          <a:spcPts val="0"/>
                        </a:spcBef>
                        <a:spcAft>
                          <a:spcPts val="0"/>
                        </a:spcAft>
                        <a:buNone/>
                      </a:pPr>
                      <a:r>
                        <a:t/>
                      </a:r>
                      <a:endParaRPr b="1" sz="1200">
                        <a:latin typeface="Inter"/>
                        <a:ea typeface="Inter"/>
                        <a:cs typeface="Inter"/>
                        <a:sym typeface="Inter"/>
                      </a:endParaRPr>
                    </a:p>
                    <a:p>
                      <a:pPr indent="0" lvl="0" marL="0" rtl="0" algn="ctr">
                        <a:spcBef>
                          <a:spcPts val="0"/>
                        </a:spcBef>
                        <a:spcAft>
                          <a:spcPts val="0"/>
                        </a:spcAft>
                        <a:buNone/>
                      </a:pPr>
                      <a:r>
                        <a:t/>
                      </a:r>
                      <a:endParaRPr b="1" sz="1200">
                        <a:latin typeface="Inter"/>
                        <a:ea typeface="Inter"/>
                        <a:cs typeface="Inter"/>
                        <a:sym typeface="Inter"/>
                      </a:endParaRPr>
                    </a:p>
                    <a:p>
                      <a:pPr indent="0" lvl="0" marL="0" rtl="0" algn="ctr">
                        <a:spcBef>
                          <a:spcPts val="0"/>
                        </a:spcBef>
                        <a:spcAft>
                          <a:spcPts val="0"/>
                        </a:spcAft>
                        <a:buNone/>
                      </a:pPr>
                      <a:r>
                        <a:t/>
                      </a:r>
                      <a:endParaRPr b="1" sz="1200">
                        <a:latin typeface="Inter"/>
                        <a:ea typeface="Inter"/>
                        <a:cs typeface="Inter"/>
                        <a:sym typeface="Inter"/>
                      </a:endParaRPr>
                    </a:p>
                    <a:p>
                      <a:pPr indent="0" lvl="0" marL="0" rtl="0" algn="ctr">
                        <a:spcBef>
                          <a:spcPts val="0"/>
                        </a:spcBef>
                        <a:spcAft>
                          <a:spcPts val="0"/>
                        </a:spcAft>
                        <a:buNone/>
                      </a:pPr>
                      <a:r>
                        <a:t/>
                      </a:r>
                      <a:endParaRPr b="1" sz="1200">
                        <a:latin typeface="Inter"/>
                        <a:ea typeface="Inter"/>
                        <a:cs typeface="Inter"/>
                        <a:sym typeface="Inter"/>
                      </a:endParaRPr>
                    </a:p>
                    <a:p>
                      <a:pPr indent="0" lvl="0" marL="0" rtl="0" algn="ctr">
                        <a:spcBef>
                          <a:spcPts val="0"/>
                        </a:spcBef>
                        <a:spcAft>
                          <a:spcPts val="0"/>
                        </a:spcAft>
                        <a:buNone/>
                      </a:pPr>
                      <a:r>
                        <a:t/>
                      </a:r>
                      <a:endParaRPr b="1" sz="1200">
                        <a:latin typeface="Inter"/>
                        <a:ea typeface="Inter"/>
                        <a:cs typeface="Inter"/>
                        <a:sym typeface="Inter"/>
                      </a:endParaRPr>
                    </a:p>
                    <a:p>
                      <a:pPr indent="0" lvl="0" marL="0" rtl="0" algn="l">
                        <a:spcBef>
                          <a:spcPts val="0"/>
                        </a:spcBef>
                        <a:spcAft>
                          <a:spcPts val="0"/>
                        </a:spcAft>
                        <a:buNone/>
                      </a:pPr>
                      <a:r>
                        <a:t/>
                      </a:r>
                      <a:endParaRPr b="1" sz="1200">
                        <a:latin typeface="Inter"/>
                        <a:ea typeface="Inter"/>
                        <a:cs typeface="Inter"/>
                        <a:sym typeface="Inter"/>
                      </a:endParaRPr>
                    </a:p>
                  </a:txBody>
                  <a:tcPr marT="91425" marB="91425" marR="91425" marL="91425">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t/>
                      </a:r>
                      <a:endParaRPr b="1" sz="1200">
                        <a:latin typeface="Inter"/>
                        <a:ea typeface="Inter"/>
                        <a:cs typeface="Inter"/>
                        <a:sym typeface="Inter"/>
                      </a:endParaRPr>
                    </a:p>
                  </a:txBody>
                  <a:tcPr marT="91425" marB="91425" marR="91425" marL="91425">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t/>
                      </a:r>
                      <a:endParaRPr b="1" sz="1200">
                        <a:latin typeface="Inter"/>
                        <a:ea typeface="Inter"/>
                        <a:cs typeface="Inter"/>
                        <a:sym typeface="Inter"/>
                      </a:endParaRPr>
                    </a:p>
                  </a:txBody>
                  <a:tcPr marT="91425" marB="91425" marR="91425" marL="91425">
                    <a:lnB cap="flat" cmpd="sng" w="9525">
                      <a:solidFill>
                        <a:srgbClr val="9E9E9E"/>
                      </a:solidFill>
                      <a:prstDash val="solid"/>
                      <a:round/>
                      <a:headEnd len="sm" w="sm" type="none"/>
                      <a:tailEnd len="sm" w="sm" type="none"/>
                    </a:lnB>
                  </a:tcPr>
                </a:tc>
              </a:tr>
              <a:tr h="381000">
                <a:tc>
                  <a:txBody>
                    <a:bodyPr/>
                    <a:lstStyle/>
                    <a:p>
                      <a:pPr indent="0" lvl="0" marL="0" rtl="0" algn="ctr">
                        <a:spcBef>
                          <a:spcPts val="0"/>
                        </a:spcBef>
                        <a:spcAft>
                          <a:spcPts val="0"/>
                        </a:spcAft>
                        <a:buNone/>
                      </a:pPr>
                      <a:r>
                        <a:rPr b="1" lang="en" sz="1200">
                          <a:latin typeface="Inter"/>
                          <a:ea typeface="Inter"/>
                          <a:cs typeface="Inter"/>
                          <a:sym typeface="Inter"/>
                        </a:rPr>
                        <a:t>Perspective</a:t>
                      </a:r>
                      <a:endParaRPr b="1"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B7B7B7"/>
                    </a:solidFill>
                  </a:tcPr>
                </a:tc>
                <a:tc>
                  <a:txBody>
                    <a:bodyPr/>
                    <a:lstStyle/>
                    <a:p>
                      <a:pPr indent="0" lvl="0" marL="0" rtl="0" algn="ctr">
                        <a:spcBef>
                          <a:spcPts val="0"/>
                        </a:spcBef>
                        <a:spcAft>
                          <a:spcPts val="0"/>
                        </a:spcAft>
                        <a:buNone/>
                      </a:pPr>
                      <a:r>
                        <a:rPr b="1" lang="en" sz="1200">
                          <a:latin typeface="Inter"/>
                          <a:ea typeface="Inter"/>
                          <a:cs typeface="Inter"/>
                          <a:sym typeface="Inter"/>
                        </a:rPr>
                        <a:t>Evaluating Arguments</a:t>
                      </a:r>
                      <a:endParaRPr b="1"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B7B7B7"/>
                    </a:solidFill>
                  </a:tcPr>
                </a:tc>
                <a:tc>
                  <a:txBody>
                    <a:bodyPr/>
                    <a:lstStyle/>
                    <a:p>
                      <a:pPr indent="0" lvl="0" marL="0" rtl="0" algn="ctr">
                        <a:spcBef>
                          <a:spcPts val="0"/>
                        </a:spcBef>
                        <a:spcAft>
                          <a:spcPts val="0"/>
                        </a:spcAft>
                        <a:buNone/>
                      </a:pPr>
                      <a:r>
                        <a:rPr b="1" lang="en" sz="1200">
                          <a:latin typeface="Inter"/>
                          <a:ea typeface="Inter"/>
                          <a:cs typeface="Inter"/>
                          <a:sym typeface="Inter"/>
                        </a:rPr>
                        <a:t>Quantitative Analysis</a:t>
                      </a:r>
                      <a:endParaRPr b="1"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B7B7B7"/>
                    </a:solidFill>
                  </a:tcPr>
                </a:tc>
              </a:tr>
              <a:tr h="381000">
                <a:tc>
                  <a:txBody>
                    <a:bodyPr/>
                    <a:lstStyle/>
                    <a:p>
                      <a:pPr indent="0" lvl="0" marL="0" rtl="0" algn="ctr">
                        <a:spcBef>
                          <a:spcPts val="0"/>
                        </a:spcBef>
                        <a:spcAft>
                          <a:spcPts val="0"/>
                        </a:spcAft>
                        <a:buNone/>
                      </a:pPr>
                      <a:r>
                        <a:t/>
                      </a:r>
                      <a:endParaRPr b="1" sz="1200">
                        <a:latin typeface="Inter"/>
                        <a:ea typeface="Inter"/>
                        <a:cs typeface="Inter"/>
                        <a:sym typeface="Inter"/>
                      </a:endParaRPr>
                    </a:p>
                    <a:p>
                      <a:pPr indent="0" lvl="0" marL="0" rtl="0" algn="ctr">
                        <a:spcBef>
                          <a:spcPts val="0"/>
                        </a:spcBef>
                        <a:spcAft>
                          <a:spcPts val="0"/>
                        </a:spcAft>
                        <a:buNone/>
                      </a:pPr>
                      <a:r>
                        <a:t/>
                      </a:r>
                      <a:endParaRPr b="1" sz="1200">
                        <a:latin typeface="Inter"/>
                        <a:ea typeface="Inter"/>
                        <a:cs typeface="Inter"/>
                        <a:sym typeface="Inter"/>
                      </a:endParaRPr>
                    </a:p>
                    <a:p>
                      <a:pPr indent="0" lvl="0" marL="0" rtl="0" algn="ctr">
                        <a:spcBef>
                          <a:spcPts val="0"/>
                        </a:spcBef>
                        <a:spcAft>
                          <a:spcPts val="0"/>
                        </a:spcAft>
                        <a:buNone/>
                      </a:pPr>
                      <a:r>
                        <a:t/>
                      </a:r>
                      <a:endParaRPr b="1" sz="1200">
                        <a:latin typeface="Inter"/>
                        <a:ea typeface="Inter"/>
                        <a:cs typeface="Inter"/>
                        <a:sym typeface="Inter"/>
                      </a:endParaRPr>
                    </a:p>
                    <a:p>
                      <a:pPr indent="0" lvl="0" marL="0" rtl="0" algn="ctr">
                        <a:spcBef>
                          <a:spcPts val="0"/>
                        </a:spcBef>
                        <a:spcAft>
                          <a:spcPts val="0"/>
                        </a:spcAft>
                        <a:buNone/>
                      </a:pPr>
                      <a:r>
                        <a:t/>
                      </a:r>
                      <a:endParaRPr b="1" sz="1200">
                        <a:latin typeface="Inter"/>
                        <a:ea typeface="Inter"/>
                        <a:cs typeface="Inter"/>
                        <a:sym typeface="Inter"/>
                      </a:endParaRPr>
                    </a:p>
                    <a:p>
                      <a:pPr indent="0" lvl="0" marL="0" rtl="0" algn="ctr">
                        <a:spcBef>
                          <a:spcPts val="0"/>
                        </a:spcBef>
                        <a:spcAft>
                          <a:spcPts val="0"/>
                        </a:spcAft>
                        <a:buNone/>
                      </a:pPr>
                      <a:r>
                        <a:t/>
                      </a:r>
                      <a:endParaRPr b="1" sz="1200">
                        <a:latin typeface="Inter"/>
                        <a:ea typeface="Inter"/>
                        <a:cs typeface="Inter"/>
                        <a:sym typeface="Inter"/>
                      </a:endParaRPr>
                    </a:p>
                    <a:p>
                      <a:pPr indent="0" lvl="0" marL="0" rtl="0" algn="ctr">
                        <a:spcBef>
                          <a:spcPts val="0"/>
                        </a:spcBef>
                        <a:spcAft>
                          <a:spcPts val="0"/>
                        </a:spcAft>
                        <a:buNone/>
                      </a:pPr>
                      <a:r>
                        <a:t/>
                      </a:r>
                      <a:endParaRPr b="1" sz="1200">
                        <a:latin typeface="Inter"/>
                        <a:ea typeface="Inter"/>
                        <a:cs typeface="Inter"/>
                        <a:sym typeface="Inter"/>
                      </a:endParaRPr>
                    </a:p>
                    <a:p>
                      <a:pPr indent="0" lvl="0" marL="0" rtl="0" algn="l">
                        <a:spcBef>
                          <a:spcPts val="0"/>
                        </a:spcBef>
                        <a:spcAft>
                          <a:spcPts val="0"/>
                        </a:spcAft>
                        <a:buNone/>
                      </a:pPr>
                      <a:r>
                        <a:t/>
                      </a:r>
                      <a:endParaRPr b="1"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t/>
                      </a:r>
                      <a:endParaRPr b="1"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t/>
                      </a:r>
                      <a:endParaRPr b="1"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graphicFrame>
        <p:nvGraphicFramePr>
          <p:cNvPr id="273" name="Google Shape;273;p36"/>
          <p:cNvGraphicFramePr/>
          <p:nvPr/>
        </p:nvGraphicFramePr>
        <p:xfrm>
          <a:off x="511925" y="2668350"/>
          <a:ext cx="3000000" cy="3000000"/>
        </p:xfrm>
        <a:graphic>
          <a:graphicData uri="http://schemas.openxmlformats.org/drawingml/2006/table">
            <a:tbl>
              <a:tblPr>
                <a:noFill/>
                <a:tableStyleId>{727B2C47-E7B8-4FD9-BDFD-124BDCC74168}</a:tableStyleId>
              </a:tblPr>
              <a:tblGrid>
                <a:gridCol w="1034000"/>
                <a:gridCol w="5771150"/>
              </a:tblGrid>
              <a:tr h="381000">
                <a:tc>
                  <a:txBody>
                    <a:bodyPr/>
                    <a:lstStyle/>
                    <a:p>
                      <a:pPr indent="0" lvl="0" marL="0" rtl="0" algn="l">
                        <a:spcBef>
                          <a:spcPts val="0"/>
                        </a:spcBef>
                        <a:spcAft>
                          <a:spcPts val="0"/>
                        </a:spcAft>
                        <a:buNone/>
                      </a:pPr>
                      <a:r>
                        <a:rPr b="1" lang="en" sz="1200">
                          <a:latin typeface="Inter"/>
                          <a:ea typeface="Inter"/>
                          <a:cs typeface="Inter"/>
                          <a:sym typeface="Inter"/>
                        </a:rPr>
                        <a:t>Causation</a:t>
                      </a:r>
                      <a:endParaRPr b="1" sz="1200">
                        <a:latin typeface="Inter"/>
                        <a:ea typeface="Inter"/>
                        <a:cs typeface="Inter"/>
                        <a:sym typeface="Inter"/>
                      </a:endParaRPr>
                    </a:p>
                  </a:txBody>
                  <a:tcPr marT="91425" marB="91425" marR="91425" marL="91425">
                    <a:solidFill>
                      <a:srgbClr val="B7B7B7"/>
                    </a:solidFill>
                  </a:tcPr>
                </a:tc>
                <a:tc>
                  <a:txBody>
                    <a:bodyPr/>
                    <a:lstStyle/>
                    <a:p>
                      <a:pPr indent="0" lvl="0" marL="0" rtl="0" algn="l">
                        <a:spcBef>
                          <a:spcPts val="0"/>
                        </a:spcBef>
                        <a:spcAft>
                          <a:spcPts val="0"/>
                        </a:spcAft>
                        <a:buNone/>
                      </a:pPr>
                      <a:r>
                        <a:rPr lang="en" sz="1200">
                          <a:latin typeface="Inter"/>
                          <a:ea typeface="Inter"/>
                          <a:cs typeface="Inter"/>
                          <a:sym typeface="Inter"/>
                        </a:rPr>
                        <a:t>The icon highlights how the actions of something have wide effects. When studying causation, it is important to consider multiple causes and effects to get the full picture of a historical development.</a:t>
                      </a:r>
                      <a:endParaRPr sz="1200">
                        <a:latin typeface="Inter"/>
                        <a:ea typeface="Inter"/>
                        <a:cs typeface="Inter"/>
                        <a:sym typeface="Inter"/>
                      </a:endParaRPr>
                    </a:p>
                  </a:txBody>
                  <a:tcPr marT="91425" marB="91425" marR="91425" marL="91425"/>
                </a:tc>
              </a:tr>
            </a:tbl>
          </a:graphicData>
        </a:graphic>
      </p:graphicFrame>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77" name="Shape 277"/>
        <p:cNvGrpSpPr/>
        <p:nvPr/>
      </p:nvGrpSpPr>
      <p:grpSpPr>
        <a:xfrm>
          <a:off x="0" y="0"/>
          <a:ext cx="0" cy="0"/>
          <a:chOff x="0" y="0"/>
          <a:chExt cx="0" cy="0"/>
        </a:xfrm>
      </p:grpSpPr>
      <p:pic>
        <p:nvPicPr>
          <p:cNvPr id="278" name="Google Shape;278;p37"/>
          <p:cNvPicPr preferRelativeResize="0"/>
          <p:nvPr/>
        </p:nvPicPr>
        <p:blipFill>
          <a:blip r:embed="rId3">
            <a:alphaModFix/>
          </a:blip>
          <a:stretch>
            <a:fillRect/>
          </a:stretch>
        </p:blipFill>
        <p:spPr>
          <a:xfrm>
            <a:off x="381544" y="9389196"/>
            <a:ext cx="431174" cy="431174"/>
          </a:xfrm>
          <a:prstGeom prst="rect">
            <a:avLst/>
          </a:prstGeom>
          <a:noFill/>
          <a:ln>
            <a:noFill/>
          </a:ln>
        </p:spPr>
      </p:pic>
      <p:sp>
        <p:nvSpPr>
          <p:cNvPr id="279" name="Google Shape;279;p37"/>
          <p:cNvSpPr txBox="1"/>
          <p:nvPr/>
        </p:nvSpPr>
        <p:spPr>
          <a:xfrm>
            <a:off x="731000" y="1807350"/>
            <a:ext cx="6310500" cy="1149000"/>
          </a:xfrm>
          <a:prstGeom prst="rect">
            <a:avLst/>
          </a:prstGeom>
          <a:noFill/>
          <a:ln cap="flat" cmpd="sng" w="9525">
            <a:solidFill>
              <a:srgbClr val="B7B7B7"/>
            </a:solidFill>
            <a:prstDash val="solid"/>
            <a:round/>
            <a:headEnd len="sm" w="sm" type="none"/>
            <a:tailEnd len="sm" w="sm" type="none"/>
          </a:ln>
        </p:spPr>
        <p:txBody>
          <a:bodyPr anchorCtr="0" anchor="ctr" bIns="116050" lIns="116050" spcFirstLastPara="1" rIns="116050" wrap="square" tIns="116050">
            <a:noAutofit/>
          </a:bodyPr>
          <a:lstStyle/>
          <a:p>
            <a:pPr indent="0" lvl="0" marL="0" rtl="0" algn="ctr">
              <a:spcBef>
                <a:spcPts val="0"/>
              </a:spcBef>
              <a:spcAft>
                <a:spcPts val="0"/>
              </a:spcAft>
              <a:buClr>
                <a:schemeClr val="dk1"/>
              </a:buClr>
              <a:buSzPts val="1100"/>
              <a:buFont typeface="Arial"/>
              <a:buNone/>
            </a:pPr>
            <a:r>
              <a:rPr b="1" lang="en" sz="1800">
                <a:solidFill>
                  <a:schemeClr val="dk1"/>
                </a:solidFill>
                <a:latin typeface="Halant"/>
                <a:ea typeface="Halant"/>
                <a:cs typeface="Halant"/>
                <a:sym typeface="Halant"/>
              </a:rPr>
              <a:t>Supporting Question</a:t>
            </a:r>
            <a:endParaRPr b="1" sz="1800">
              <a:solidFill>
                <a:schemeClr val="dk1"/>
              </a:solidFill>
              <a:latin typeface="Halant"/>
              <a:ea typeface="Halant"/>
              <a:cs typeface="Halant"/>
              <a:sym typeface="Halant"/>
            </a:endParaRPr>
          </a:p>
          <a:p>
            <a:pPr indent="0" lvl="0" marL="0" rtl="0" algn="l">
              <a:spcBef>
                <a:spcPts val="0"/>
              </a:spcBef>
              <a:spcAft>
                <a:spcPts val="0"/>
              </a:spcAft>
              <a:buClr>
                <a:schemeClr val="dk1"/>
              </a:buClr>
              <a:buSzPts val="1100"/>
              <a:buFont typeface="Arial"/>
              <a:buNone/>
            </a:pPr>
            <a:r>
              <a:rPr lang="en" sz="1700">
                <a:solidFill>
                  <a:schemeClr val="dk1"/>
                </a:solidFill>
                <a:latin typeface="Inter"/>
                <a:ea typeface="Inter"/>
                <a:cs typeface="Inter"/>
                <a:sym typeface="Inter"/>
              </a:rPr>
              <a:t>How do historians use various historical thinking skills to analyze the past?</a:t>
            </a:r>
            <a:endParaRPr sz="1700">
              <a:solidFill>
                <a:schemeClr val="dk1"/>
              </a:solidFill>
              <a:latin typeface="Inter"/>
              <a:ea typeface="Inter"/>
              <a:cs typeface="Inter"/>
              <a:sym typeface="Inter"/>
            </a:endParaRPr>
          </a:p>
        </p:txBody>
      </p:sp>
      <p:sp>
        <p:nvSpPr>
          <p:cNvPr id="280" name="Google Shape;280;p37"/>
          <p:cNvSpPr txBox="1"/>
          <p:nvPr/>
        </p:nvSpPr>
        <p:spPr>
          <a:xfrm>
            <a:off x="0" y="0"/>
            <a:ext cx="7772400" cy="16506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rgbClr val="000000"/>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1700">
                <a:solidFill>
                  <a:schemeClr val="dk1"/>
                </a:solidFill>
                <a:latin typeface="Halant"/>
                <a:ea typeface="Halant"/>
                <a:cs typeface="Halant"/>
                <a:sym typeface="Halant"/>
              </a:rPr>
              <a:t>Unit 0: Introduction to World History II</a:t>
            </a:r>
            <a:endParaRPr sz="1700">
              <a:solidFill>
                <a:schemeClr val="dk1"/>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2500">
                <a:solidFill>
                  <a:schemeClr val="dk1"/>
                </a:solidFill>
                <a:latin typeface="Plus Jakarta Sans Medium"/>
                <a:ea typeface="Plus Jakarta Sans Medium"/>
                <a:cs typeface="Plus Jakarta Sans Medium"/>
                <a:sym typeface="Plus Jakarta Sans Medium"/>
              </a:rPr>
              <a:t>Exit Ticket - Lesson 3</a:t>
            </a:r>
            <a:endParaRPr sz="1700">
              <a:solidFill>
                <a:schemeClr val="dk1"/>
              </a:solidFill>
              <a:latin typeface="Halant"/>
              <a:ea typeface="Halant"/>
              <a:cs typeface="Halant"/>
              <a:sym typeface="Halant"/>
            </a:endParaRPr>
          </a:p>
        </p:txBody>
      </p:sp>
      <p:pic>
        <p:nvPicPr>
          <p:cNvPr id="281" name="Google Shape;281;p37"/>
          <p:cNvPicPr preferRelativeResize="0"/>
          <p:nvPr/>
        </p:nvPicPr>
        <p:blipFill>
          <a:blip r:embed="rId4">
            <a:alphaModFix/>
          </a:blip>
          <a:stretch>
            <a:fillRect/>
          </a:stretch>
        </p:blipFill>
        <p:spPr>
          <a:xfrm>
            <a:off x="216272" y="230997"/>
            <a:ext cx="1056536" cy="438114"/>
          </a:xfrm>
          <a:prstGeom prst="rect">
            <a:avLst/>
          </a:prstGeom>
          <a:noFill/>
          <a:ln>
            <a:noFill/>
          </a:ln>
        </p:spPr>
      </p:pic>
      <p:sp>
        <p:nvSpPr>
          <p:cNvPr id="282" name="Google Shape;282;p37"/>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283" name="Google Shape;283;p37"/>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284" name="Google Shape;284;p37"/>
          <p:cNvSpPr txBox="1"/>
          <p:nvPr/>
        </p:nvSpPr>
        <p:spPr>
          <a:xfrm>
            <a:off x="455300" y="3028400"/>
            <a:ext cx="6861900" cy="27705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200">
                <a:solidFill>
                  <a:schemeClr val="dk1"/>
                </a:solidFill>
                <a:latin typeface="Halant"/>
                <a:ea typeface="Halant"/>
                <a:cs typeface="Halant"/>
                <a:sym typeface="Halant"/>
              </a:rPr>
              <a:t>Directions: </a:t>
            </a:r>
            <a:r>
              <a:rPr lang="en" sz="1200">
                <a:solidFill>
                  <a:schemeClr val="dk1"/>
                </a:solidFill>
                <a:latin typeface="Halant"/>
                <a:ea typeface="Halant"/>
                <a:cs typeface="Halant"/>
                <a:sym typeface="Halant"/>
              </a:rPr>
              <a:t>Consider the historical thinking skills you learned about. Then, answer the questions below.</a:t>
            </a:r>
            <a:endParaRPr sz="1200">
              <a:solidFill>
                <a:schemeClr val="dk1"/>
              </a:solidFill>
              <a:latin typeface="Halant"/>
              <a:ea typeface="Halant"/>
              <a:cs typeface="Halant"/>
              <a:sym typeface="Halant"/>
            </a:endParaRPr>
          </a:p>
          <a:p>
            <a:pPr indent="0" lvl="0" marL="0" rtl="0" algn="l">
              <a:spcBef>
                <a:spcPts val="0"/>
              </a:spcBef>
              <a:spcAft>
                <a:spcPts val="0"/>
              </a:spcAft>
              <a:buNone/>
            </a:pPr>
            <a:r>
              <a:t/>
            </a:r>
            <a:endParaRPr sz="1200">
              <a:solidFill>
                <a:schemeClr val="dk1"/>
              </a:solidFill>
              <a:latin typeface="Halant"/>
              <a:ea typeface="Halant"/>
              <a:cs typeface="Halant"/>
              <a:sym typeface="Halant"/>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Which historical thinking skill do you think is the most important? Why?</a:t>
            </a: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Why do you think historians have to use multiple historical thinking skills to tell the story of the past?</a:t>
            </a:r>
            <a:endParaRPr sz="1200">
              <a:solidFill>
                <a:schemeClr val="dk1"/>
              </a:solidFill>
              <a:latin typeface="Inter"/>
              <a:ea typeface="Inter"/>
              <a:cs typeface="Inter"/>
              <a:sym typeface="Inte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15" name="Shape 115"/>
        <p:cNvGrpSpPr/>
        <p:nvPr/>
      </p:nvGrpSpPr>
      <p:grpSpPr>
        <a:xfrm>
          <a:off x="0" y="0"/>
          <a:ext cx="0" cy="0"/>
          <a:chOff x="0" y="0"/>
          <a:chExt cx="0" cy="0"/>
        </a:xfrm>
      </p:grpSpPr>
      <p:sp>
        <p:nvSpPr>
          <p:cNvPr id="116" name="Google Shape;116;p26"/>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2400">
                <a:solidFill>
                  <a:schemeClr val="dk1"/>
                </a:solidFill>
                <a:latin typeface="Halant"/>
                <a:ea typeface="Halant"/>
                <a:cs typeface="Halant"/>
                <a:sym typeface="Halant"/>
              </a:rPr>
              <a:t>What is Historical Thinking?</a:t>
            </a:r>
            <a:endParaRPr sz="1900">
              <a:latin typeface="Halant"/>
              <a:ea typeface="Halant"/>
              <a:cs typeface="Halant"/>
              <a:sym typeface="Halant"/>
            </a:endParaRPr>
          </a:p>
        </p:txBody>
      </p:sp>
      <p:pic>
        <p:nvPicPr>
          <p:cNvPr id="117" name="Google Shape;117;p26"/>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18" name="Google Shape;118;p26"/>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a:t>
            </a:r>
            <a:r>
              <a:rPr lang="en" sz="1100">
                <a:solidFill>
                  <a:srgbClr val="666666"/>
                </a:solidFill>
                <a:latin typeface="Inter"/>
                <a:ea typeface="Inter"/>
                <a:cs typeface="Inter"/>
                <a:sym typeface="Inter"/>
              </a:rPr>
              <a:t>2025</a:t>
            </a:r>
            <a:r>
              <a:rPr lang="en" sz="1100">
                <a:solidFill>
                  <a:srgbClr val="666666"/>
                </a:solidFill>
                <a:latin typeface="Inter"/>
                <a:ea typeface="Inter"/>
                <a:cs typeface="Inter"/>
                <a:sym typeface="Inter"/>
              </a:rPr>
              <a:t>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19" name="Google Shape;119;p26"/>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20" name="Google Shape;120;p26"/>
          <p:cNvSpPr txBox="1"/>
          <p:nvPr/>
        </p:nvSpPr>
        <p:spPr>
          <a:xfrm>
            <a:off x="453675" y="700650"/>
            <a:ext cx="6986400" cy="76653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200">
                <a:solidFill>
                  <a:srgbClr val="000000"/>
                </a:solidFill>
                <a:latin typeface="Halant"/>
                <a:ea typeface="Halant"/>
                <a:cs typeface="Halant"/>
                <a:sym typeface="Halant"/>
              </a:rPr>
              <a:t>Directions: </a:t>
            </a:r>
            <a:r>
              <a:rPr lang="en" sz="1200">
                <a:latin typeface="Halant"/>
                <a:ea typeface="Halant"/>
                <a:cs typeface="Halant"/>
                <a:sym typeface="Halant"/>
              </a:rPr>
              <a:t>Read the definition of the Historical Thinking Skill. Then, write the definition in your own words. Then continue </a:t>
            </a:r>
            <a:r>
              <a:rPr lang="en" sz="1200">
                <a:latin typeface="Halant"/>
                <a:ea typeface="Halant"/>
                <a:cs typeface="Halant"/>
                <a:sym typeface="Halant"/>
              </a:rPr>
              <a:t>through</a:t>
            </a:r>
            <a:r>
              <a:rPr lang="en" sz="1200">
                <a:latin typeface="Halant"/>
                <a:ea typeface="Halant"/>
                <a:cs typeface="Halant"/>
                <a:sym typeface="Halant"/>
              </a:rPr>
              <a:t> the worksheet by watching the video and answering the questions. </a:t>
            </a:r>
            <a:endParaRPr sz="1200">
              <a:latin typeface="Halant"/>
              <a:ea typeface="Halant"/>
              <a:cs typeface="Halant"/>
              <a:sym typeface="Halant"/>
            </a:endParaRPr>
          </a:p>
          <a:p>
            <a:pPr indent="0" lvl="0" marL="0" rtl="0" algn="l">
              <a:spcBef>
                <a:spcPts val="0"/>
              </a:spcBef>
              <a:spcAft>
                <a:spcPts val="0"/>
              </a:spcAft>
              <a:buNone/>
            </a:pPr>
            <a:r>
              <a:t/>
            </a:r>
            <a:endParaRPr>
              <a:latin typeface="Halant"/>
              <a:ea typeface="Halant"/>
              <a:cs typeface="Halant"/>
              <a:sym typeface="Halant"/>
            </a:endParaRPr>
          </a:p>
          <a:p>
            <a:pPr indent="0" lvl="0" marL="0" rtl="0" algn="ctr">
              <a:spcBef>
                <a:spcPts val="0"/>
              </a:spcBef>
              <a:spcAft>
                <a:spcPts val="0"/>
              </a:spcAft>
              <a:buNone/>
            </a:pPr>
            <a:r>
              <a:rPr b="1" lang="en">
                <a:latin typeface="Halant"/>
                <a:ea typeface="Halant"/>
                <a:cs typeface="Halant"/>
                <a:sym typeface="Halant"/>
              </a:rPr>
              <a:t>Historical Thinking Skill: </a:t>
            </a:r>
            <a:endParaRPr b="1">
              <a:latin typeface="Halant"/>
              <a:ea typeface="Halant"/>
              <a:cs typeface="Halant"/>
              <a:sym typeface="Halant"/>
            </a:endParaRPr>
          </a:p>
          <a:p>
            <a:pPr indent="0" lvl="0" marL="0" rtl="0" algn="ctr">
              <a:spcBef>
                <a:spcPts val="0"/>
              </a:spcBef>
              <a:spcAft>
                <a:spcPts val="0"/>
              </a:spcAft>
              <a:buNone/>
            </a:pPr>
            <a:r>
              <a:rPr b="1" lang="en">
                <a:latin typeface="Halant"/>
                <a:ea typeface="Halant"/>
                <a:cs typeface="Halant"/>
                <a:sym typeface="Halant"/>
              </a:rPr>
              <a:t>Causation</a:t>
            </a:r>
            <a:endParaRPr b="1">
              <a:latin typeface="Halant"/>
              <a:ea typeface="Halant"/>
              <a:cs typeface="Halant"/>
              <a:sym typeface="Halant"/>
            </a:endParaRPr>
          </a:p>
          <a:p>
            <a:pPr indent="0" lvl="0" marL="0" rtl="0" algn="ctr">
              <a:spcBef>
                <a:spcPts val="0"/>
              </a:spcBef>
              <a:spcAft>
                <a:spcPts val="0"/>
              </a:spcAft>
              <a:buNone/>
            </a:pPr>
            <a:r>
              <a:t/>
            </a:r>
            <a:endParaRPr b="1">
              <a:latin typeface="Halant"/>
              <a:ea typeface="Halant"/>
              <a:cs typeface="Halant"/>
              <a:sym typeface="Halant"/>
            </a:endParaRPr>
          </a:p>
          <a:p>
            <a:pPr indent="0" lvl="0" marL="0" rtl="0" algn="ctr">
              <a:spcBef>
                <a:spcPts val="0"/>
              </a:spcBef>
              <a:spcAft>
                <a:spcPts val="0"/>
              </a:spcAft>
              <a:buNone/>
            </a:pPr>
            <a:r>
              <a:t/>
            </a:r>
            <a:endParaRPr b="1">
              <a:latin typeface="Halant"/>
              <a:ea typeface="Halant"/>
              <a:cs typeface="Halant"/>
              <a:sym typeface="Halant"/>
            </a:endParaRPr>
          </a:p>
          <a:p>
            <a:pPr indent="0" lvl="0" marL="0" rtl="0" algn="ctr">
              <a:spcBef>
                <a:spcPts val="0"/>
              </a:spcBef>
              <a:spcAft>
                <a:spcPts val="0"/>
              </a:spcAft>
              <a:buNone/>
            </a:pPr>
            <a:r>
              <a:t/>
            </a:r>
            <a:endParaRPr b="1">
              <a:latin typeface="Halant"/>
              <a:ea typeface="Halant"/>
              <a:cs typeface="Halant"/>
              <a:sym typeface="Halant"/>
            </a:endParaRPr>
          </a:p>
          <a:p>
            <a:pPr indent="0" lvl="0" marL="0" rtl="0" algn="ctr">
              <a:spcBef>
                <a:spcPts val="0"/>
              </a:spcBef>
              <a:spcAft>
                <a:spcPts val="0"/>
              </a:spcAft>
              <a:buNone/>
            </a:pPr>
            <a:r>
              <a:t/>
            </a:r>
            <a:endParaRPr b="1">
              <a:latin typeface="Halant"/>
              <a:ea typeface="Halant"/>
              <a:cs typeface="Halant"/>
              <a:sym typeface="Halant"/>
            </a:endParaRPr>
          </a:p>
          <a:p>
            <a:pPr indent="0" lvl="0" marL="0" rtl="0" algn="ctr">
              <a:spcBef>
                <a:spcPts val="0"/>
              </a:spcBef>
              <a:spcAft>
                <a:spcPts val="0"/>
              </a:spcAft>
              <a:buNone/>
            </a:pPr>
            <a:r>
              <a:t/>
            </a:r>
            <a:endParaRPr b="1">
              <a:latin typeface="Halant"/>
              <a:ea typeface="Halant"/>
              <a:cs typeface="Halant"/>
              <a:sym typeface="Halant"/>
            </a:endParaRPr>
          </a:p>
          <a:p>
            <a:pPr indent="0" lvl="0" marL="0" rtl="0" algn="ctr">
              <a:spcBef>
                <a:spcPts val="0"/>
              </a:spcBef>
              <a:spcAft>
                <a:spcPts val="0"/>
              </a:spcAft>
              <a:buNone/>
            </a:pPr>
            <a:r>
              <a:t/>
            </a:r>
            <a:endParaRPr b="1">
              <a:latin typeface="Halant"/>
              <a:ea typeface="Halant"/>
              <a:cs typeface="Halant"/>
              <a:sym typeface="Halant"/>
            </a:endParaRPr>
          </a:p>
          <a:p>
            <a:pPr indent="0" lvl="0" marL="0" rtl="0" algn="ctr">
              <a:spcBef>
                <a:spcPts val="0"/>
              </a:spcBef>
              <a:spcAft>
                <a:spcPts val="0"/>
              </a:spcAft>
              <a:buNone/>
            </a:pPr>
            <a:r>
              <a:t/>
            </a:r>
            <a:endParaRPr b="1">
              <a:latin typeface="Halant"/>
              <a:ea typeface="Halant"/>
              <a:cs typeface="Halant"/>
              <a:sym typeface="Halant"/>
            </a:endParaRPr>
          </a:p>
          <a:p>
            <a:pPr indent="0" lvl="0" marL="0" rtl="0" algn="ctr">
              <a:spcBef>
                <a:spcPts val="0"/>
              </a:spcBef>
              <a:spcAft>
                <a:spcPts val="0"/>
              </a:spcAft>
              <a:buNone/>
            </a:pPr>
            <a:r>
              <a:t/>
            </a:r>
            <a:endParaRPr b="1">
              <a:latin typeface="Halant"/>
              <a:ea typeface="Halant"/>
              <a:cs typeface="Halant"/>
              <a:sym typeface="Halant"/>
            </a:endParaRPr>
          </a:p>
          <a:p>
            <a:pPr indent="0" lvl="0" marL="0" rtl="0" algn="ctr">
              <a:spcBef>
                <a:spcPts val="0"/>
              </a:spcBef>
              <a:spcAft>
                <a:spcPts val="0"/>
              </a:spcAft>
              <a:buNone/>
            </a:pPr>
            <a:r>
              <a:t/>
            </a:r>
            <a:endParaRPr b="1">
              <a:latin typeface="Halant"/>
              <a:ea typeface="Halant"/>
              <a:cs typeface="Halant"/>
              <a:sym typeface="Halant"/>
            </a:endParaRPr>
          </a:p>
          <a:p>
            <a:pPr indent="0" lvl="0" marL="0" rtl="0" algn="ctr">
              <a:spcBef>
                <a:spcPts val="0"/>
              </a:spcBef>
              <a:spcAft>
                <a:spcPts val="0"/>
              </a:spcAft>
              <a:buNone/>
            </a:pPr>
            <a:r>
              <a:t/>
            </a:r>
            <a:endParaRPr b="1">
              <a:latin typeface="Halant"/>
              <a:ea typeface="Halant"/>
              <a:cs typeface="Halant"/>
              <a:sym typeface="Halant"/>
            </a:endParaRPr>
          </a:p>
          <a:p>
            <a:pPr indent="0" lvl="0" marL="0" rtl="0" algn="ctr">
              <a:spcBef>
                <a:spcPts val="0"/>
              </a:spcBef>
              <a:spcAft>
                <a:spcPts val="0"/>
              </a:spcAft>
              <a:buNone/>
            </a:pPr>
            <a:r>
              <a:t/>
            </a:r>
            <a:endParaRPr b="1">
              <a:latin typeface="Halant"/>
              <a:ea typeface="Halant"/>
              <a:cs typeface="Halant"/>
              <a:sym typeface="Halant"/>
            </a:endParaRPr>
          </a:p>
          <a:p>
            <a:pPr indent="0" lvl="0" marL="0" rtl="0" algn="ctr">
              <a:spcBef>
                <a:spcPts val="0"/>
              </a:spcBef>
              <a:spcAft>
                <a:spcPts val="0"/>
              </a:spcAft>
              <a:buNone/>
            </a:pPr>
            <a:r>
              <a:t/>
            </a:r>
            <a:endParaRPr b="1">
              <a:latin typeface="Halant"/>
              <a:ea typeface="Halant"/>
              <a:cs typeface="Halant"/>
              <a:sym typeface="Halant"/>
            </a:endParaRPr>
          </a:p>
          <a:p>
            <a:pPr indent="-304800" lvl="0" marL="457200" rtl="0" algn="l">
              <a:spcBef>
                <a:spcPts val="0"/>
              </a:spcBef>
              <a:spcAft>
                <a:spcPts val="0"/>
              </a:spcAft>
              <a:buSzPts val="1200"/>
              <a:buFont typeface="Inter"/>
              <a:buAutoNum type="arabicPeriod"/>
            </a:pPr>
            <a:r>
              <a:rPr lang="en" sz="1200">
                <a:latin typeface="Inter"/>
                <a:ea typeface="Inter"/>
                <a:cs typeface="Inter"/>
                <a:sym typeface="Inter"/>
              </a:rPr>
              <a:t>Looking at the icon, how does is portray the thinking skill?</a:t>
            </a:r>
            <a:endParaRPr sz="1200">
              <a:latin typeface="Inter"/>
              <a:ea typeface="Inter"/>
              <a:cs typeface="Inter"/>
              <a:sym typeface="Inter"/>
            </a:endParaRPr>
          </a:p>
          <a:p>
            <a:pPr indent="0" lvl="0" marL="457200" rtl="0" algn="l">
              <a:spcBef>
                <a:spcPts val="0"/>
              </a:spcBef>
              <a:spcAft>
                <a:spcPts val="0"/>
              </a:spcAft>
              <a:buNone/>
            </a:pPr>
            <a:r>
              <a:t/>
            </a:r>
            <a:endParaRPr sz="1200">
              <a:latin typeface="Inter"/>
              <a:ea typeface="Inter"/>
              <a:cs typeface="Inter"/>
              <a:sym typeface="Inter"/>
            </a:endParaRPr>
          </a:p>
          <a:p>
            <a:pPr indent="0" lvl="0" marL="457200" rtl="0" algn="l">
              <a:spcBef>
                <a:spcPts val="0"/>
              </a:spcBef>
              <a:spcAft>
                <a:spcPts val="0"/>
              </a:spcAft>
              <a:buNone/>
            </a:pPr>
            <a:r>
              <a:t/>
            </a:r>
            <a:endParaRPr sz="1200">
              <a:latin typeface="Inter"/>
              <a:ea typeface="Inter"/>
              <a:cs typeface="Inter"/>
              <a:sym typeface="Inter"/>
            </a:endParaRPr>
          </a:p>
          <a:p>
            <a:pPr indent="0" lvl="0" marL="457200" rtl="0" algn="l">
              <a:spcBef>
                <a:spcPts val="0"/>
              </a:spcBef>
              <a:spcAft>
                <a:spcPts val="0"/>
              </a:spcAft>
              <a:buNone/>
            </a:pPr>
            <a:r>
              <a:t/>
            </a:r>
            <a:endParaRPr sz="1200">
              <a:latin typeface="Inter"/>
              <a:ea typeface="Inter"/>
              <a:cs typeface="Inter"/>
              <a:sym typeface="Inter"/>
            </a:endParaRPr>
          </a:p>
          <a:p>
            <a:pPr indent="0" lvl="0" marL="457200" rtl="0" algn="l">
              <a:spcBef>
                <a:spcPts val="0"/>
              </a:spcBef>
              <a:spcAft>
                <a:spcPts val="0"/>
              </a:spcAft>
              <a:buNone/>
            </a:pPr>
            <a:r>
              <a:t/>
            </a:r>
            <a:endParaRPr sz="1200">
              <a:latin typeface="Inter"/>
              <a:ea typeface="Inter"/>
              <a:cs typeface="Inter"/>
              <a:sym typeface="Inter"/>
            </a:endParaRPr>
          </a:p>
          <a:p>
            <a:pPr indent="-304800" lvl="0" marL="457200" rtl="0" algn="l">
              <a:spcBef>
                <a:spcPts val="0"/>
              </a:spcBef>
              <a:spcAft>
                <a:spcPts val="0"/>
              </a:spcAft>
              <a:buSzPts val="1200"/>
              <a:buFont typeface="Inter"/>
              <a:buAutoNum type="arabicPeriod"/>
            </a:pPr>
            <a:r>
              <a:rPr lang="en" sz="1200">
                <a:latin typeface="Inter"/>
                <a:ea typeface="Inter"/>
                <a:cs typeface="Inter"/>
                <a:sym typeface="Inter"/>
              </a:rPr>
              <a:t>Watch the </a:t>
            </a:r>
            <a:r>
              <a:rPr lang="en" sz="1200">
                <a:latin typeface="Inter"/>
                <a:ea typeface="Inter"/>
                <a:cs typeface="Inter"/>
                <a:sym typeface="Inter"/>
              </a:rPr>
              <a:t>video</a:t>
            </a:r>
            <a:r>
              <a:rPr lang="en" sz="1200">
                <a:latin typeface="Inter"/>
                <a:ea typeface="Inter"/>
                <a:cs typeface="Inter"/>
                <a:sym typeface="Inter"/>
              </a:rPr>
              <a:t> on Causation</a:t>
            </a:r>
            <a:r>
              <a:rPr lang="en" sz="1200">
                <a:latin typeface="Inter"/>
                <a:ea typeface="Inter"/>
                <a:cs typeface="Inter"/>
                <a:sym typeface="Inter"/>
              </a:rPr>
              <a:t> from Thinking Nation’s Executive Director, Zachary Coté.</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304800" lvl="0" marL="457200" rtl="0" algn="l">
              <a:spcBef>
                <a:spcPts val="0"/>
              </a:spcBef>
              <a:spcAft>
                <a:spcPts val="0"/>
              </a:spcAft>
              <a:buSzPts val="1200"/>
              <a:buFont typeface="Inter"/>
              <a:buAutoNum type="arabicPeriod"/>
            </a:pPr>
            <a:r>
              <a:rPr lang="en" sz="1200">
                <a:latin typeface="Inter"/>
                <a:ea typeface="Inter"/>
                <a:cs typeface="Inter"/>
                <a:sym typeface="Inter"/>
              </a:rPr>
              <a:t>Question 1</a:t>
            </a:r>
            <a:endParaRPr sz="1200">
              <a:latin typeface="Inter"/>
              <a:ea typeface="Inter"/>
              <a:cs typeface="Inter"/>
              <a:sym typeface="Inter"/>
            </a:endParaRPr>
          </a:p>
          <a:p>
            <a:pPr indent="0" lvl="0" marL="457200" rtl="0" algn="l">
              <a:spcBef>
                <a:spcPts val="0"/>
              </a:spcBef>
              <a:spcAft>
                <a:spcPts val="0"/>
              </a:spcAft>
              <a:buNone/>
            </a:pPr>
            <a:r>
              <a:t/>
            </a:r>
            <a:endParaRPr sz="1200">
              <a:latin typeface="Inter"/>
              <a:ea typeface="Inter"/>
              <a:cs typeface="Inter"/>
              <a:sym typeface="Inter"/>
            </a:endParaRPr>
          </a:p>
          <a:p>
            <a:pPr indent="0" lvl="0" marL="457200" rtl="0" algn="l">
              <a:spcBef>
                <a:spcPts val="0"/>
              </a:spcBef>
              <a:spcAft>
                <a:spcPts val="0"/>
              </a:spcAft>
              <a:buNone/>
            </a:pPr>
            <a:r>
              <a:t/>
            </a:r>
            <a:endParaRPr sz="1200">
              <a:latin typeface="Inter"/>
              <a:ea typeface="Inter"/>
              <a:cs typeface="Inter"/>
              <a:sym typeface="Inter"/>
            </a:endParaRPr>
          </a:p>
          <a:p>
            <a:pPr indent="0" lvl="0" marL="457200" rtl="0" algn="l">
              <a:spcBef>
                <a:spcPts val="0"/>
              </a:spcBef>
              <a:spcAft>
                <a:spcPts val="0"/>
              </a:spcAft>
              <a:buNone/>
            </a:pPr>
            <a:r>
              <a:t/>
            </a:r>
            <a:endParaRPr sz="1200">
              <a:latin typeface="Inter"/>
              <a:ea typeface="Inter"/>
              <a:cs typeface="Inter"/>
              <a:sym typeface="Inter"/>
            </a:endParaRPr>
          </a:p>
          <a:p>
            <a:pPr indent="-304800" lvl="0" marL="457200" rtl="0" algn="l">
              <a:spcBef>
                <a:spcPts val="0"/>
              </a:spcBef>
              <a:spcAft>
                <a:spcPts val="0"/>
              </a:spcAft>
              <a:buSzPts val="1200"/>
              <a:buFont typeface="Inter"/>
              <a:buAutoNum type="arabicPeriod"/>
            </a:pPr>
            <a:r>
              <a:rPr lang="en" sz="1200">
                <a:latin typeface="Inter"/>
                <a:ea typeface="Inter"/>
                <a:cs typeface="Inter"/>
                <a:sym typeface="Inter"/>
              </a:rPr>
              <a:t>Question 2</a:t>
            </a:r>
            <a:endParaRPr sz="1200">
              <a:latin typeface="Inter"/>
              <a:ea typeface="Inter"/>
              <a:cs typeface="Inter"/>
              <a:sym typeface="Inter"/>
            </a:endParaRPr>
          </a:p>
          <a:p>
            <a:pPr indent="0" lvl="0" marL="457200" rtl="0" algn="l">
              <a:spcBef>
                <a:spcPts val="0"/>
              </a:spcBef>
              <a:spcAft>
                <a:spcPts val="0"/>
              </a:spcAft>
              <a:buNone/>
            </a:pPr>
            <a:r>
              <a:t/>
            </a:r>
            <a:endParaRPr sz="1200">
              <a:latin typeface="Inter"/>
              <a:ea typeface="Inter"/>
              <a:cs typeface="Inter"/>
              <a:sym typeface="Inter"/>
            </a:endParaRPr>
          </a:p>
          <a:p>
            <a:pPr indent="0" lvl="0" marL="457200" rtl="0" algn="l">
              <a:spcBef>
                <a:spcPts val="0"/>
              </a:spcBef>
              <a:spcAft>
                <a:spcPts val="0"/>
              </a:spcAft>
              <a:buNone/>
            </a:pPr>
            <a:r>
              <a:t/>
            </a:r>
            <a:endParaRPr sz="1200">
              <a:latin typeface="Inter"/>
              <a:ea typeface="Inter"/>
              <a:cs typeface="Inter"/>
              <a:sym typeface="Inter"/>
            </a:endParaRPr>
          </a:p>
          <a:p>
            <a:pPr indent="0" lvl="0" marL="457200" rtl="0" algn="l">
              <a:spcBef>
                <a:spcPts val="0"/>
              </a:spcBef>
              <a:spcAft>
                <a:spcPts val="0"/>
              </a:spcAft>
              <a:buNone/>
            </a:pPr>
            <a:r>
              <a:t/>
            </a:r>
            <a:endParaRPr sz="1200">
              <a:latin typeface="Inter"/>
              <a:ea typeface="Inter"/>
              <a:cs typeface="Inter"/>
              <a:sym typeface="Inter"/>
            </a:endParaRPr>
          </a:p>
          <a:p>
            <a:pPr indent="-304800" lvl="0" marL="457200" rtl="0" algn="l">
              <a:spcBef>
                <a:spcPts val="0"/>
              </a:spcBef>
              <a:spcAft>
                <a:spcPts val="0"/>
              </a:spcAft>
              <a:buSzPts val="1200"/>
              <a:buFont typeface="Inter"/>
              <a:buAutoNum type="arabicPeriod"/>
            </a:pPr>
            <a:r>
              <a:rPr lang="en" sz="1200">
                <a:latin typeface="Inter"/>
                <a:ea typeface="Inter"/>
                <a:cs typeface="Inter"/>
                <a:sym typeface="Inter"/>
              </a:rPr>
              <a:t>“Say it in Six:” </a:t>
            </a:r>
            <a:r>
              <a:rPr lang="en" sz="1200">
                <a:solidFill>
                  <a:schemeClr val="dk1"/>
                </a:solidFill>
                <a:latin typeface="Inter"/>
                <a:ea typeface="Inter"/>
                <a:cs typeface="Inter"/>
                <a:sym typeface="Inter"/>
              </a:rPr>
              <a:t>Explain the Historical </a:t>
            </a:r>
            <a:endParaRPr sz="1200">
              <a:solidFill>
                <a:schemeClr val="dk1"/>
              </a:solidFill>
              <a:latin typeface="Inter"/>
              <a:ea typeface="Inter"/>
              <a:cs typeface="Inter"/>
              <a:sym typeface="Inter"/>
            </a:endParaRPr>
          </a:p>
          <a:p>
            <a:pPr indent="0" lvl="0" marL="457200" rtl="0" algn="l">
              <a:spcBef>
                <a:spcPts val="0"/>
              </a:spcBef>
              <a:spcAft>
                <a:spcPts val="0"/>
              </a:spcAft>
              <a:buNone/>
            </a:pPr>
            <a:r>
              <a:rPr lang="en" sz="1200">
                <a:solidFill>
                  <a:schemeClr val="dk1"/>
                </a:solidFill>
                <a:latin typeface="Inter"/>
                <a:ea typeface="Inter"/>
                <a:cs typeface="Inter"/>
                <a:sym typeface="Inter"/>
              </a:rPr>
              <a:t>Thinking Skill of Causation. However, you </a:t>
            </a:r>
            <a:endParaRPr sz="1200">
              <a:solidFill>
                <a:schemeClr val="dk1"/>
              </a:solidFill>
              <a:latin typeface="Inter"/>
              <a:ea typeface="Inter"/>
              <a:cs typeface="Inter"/>
              <a:sym typeface="Inter"/>
            </a:endParaRPr>
          </a:p>
          <a:p>
            <a:pPr indent="0" lvl="0" marL="457200" rtl="0" algn="l">
              <a:spcBef>
                <a:spcPts val="0"/>
              </a:spcBef>
              <a:spcAft>
                <a:spcPts val="0"/>
              </a:spcAft>
              <a:buNone/>
            </a:pPr>
            <a:r>
              <a:rPr lang="en" sz="1200">
                <a:solidFill>
                  <a:schemeClr val="dk1"/>
                </a:solidFill>
                <a:latin typeface="Inter"/>
                <a:ea typeface="Inter"/>
                <a:cs typeface="Inter"/>
                <a:sym typeface="Inter"/>
              </a:rPr>
              <a:t>can only use six words (no more, no less), </a:t>
            </a:r>
            <a:endParaRPr sz="1200">
              <a:solidFill>
                <a:schemeClr val="dk1"/>
              </a:solidFill>
              <a:latin typeface="Inter"/>
              <a:ea typeface="Inter"/>
              <a:cs typeface="Inter"/>
              <a:sym typeface="Inter"/>
            </a:endParaRPr>
          </a:p>
          <a:p>
            <a:pPr indent="0" lvl="0" marL="457200" rtl="0" algn="l">
              <a:spcBef>
                <a:spcPts val="0"/>
              </a:spcBef>
              <a:spcAft>
                <a:spcPts val="0"/>
              </a:spcAft>
              <a:buNone/>
            </a:pPr>
            <a:r>
              <a:rPr lang="en" sz="1200">
                <a:solidFill>
                  <a:schemeClr val="dk1"/>
                </a:solidFill>
                <a:latin typeface="Inter"/>
                <a:ea typeface="Inter"/>
                <a:cs typeface="Inter"/>
                <a:sym typeface="Inter"/>
              </a:rPr>
              <a:t>but it does not have to be grammatically</a:t>
            </a:r>
            <a:endParaRPr sz="1200">
              <a:solidFill>
                <a:schemeClr val="dk1"/>
              </a:solidFill>
              <a:latin typeface="Inter"/>
              <a:ea typeface="Inter"/>
              <a:cs typeface="Inter"/>
              <a:sym typeface="Inter"/>
            </a:endParaRPr>
          </a:p>
          <a:p>
            <a:pPr indent="0" lvl="0" marL="457200" rtl="0" algn="l">
              <a:spcBef>
                <a:spcPts val="0"/>
              </a:spcBef>
              <a:spcAft>
                <a:spcPts val="0"/>
              </a:spcAft>
              <a:buNone/>
            </a:pPr>
            <a:r>
              <a:rPr lang="en" sz="1200">
                <a:solidFill>
                  <a:schemeClr val="dk1"/>
                </a:solidFill>
                <a:latin typeface="Inter"/>
                <a:ea typeface="Inter"/>
                <a:cs typeface="Inter"/>
                <a:sym typeface="Inter"/>
              </a:rPr>
              <a:t> correct.</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p:txBody>
      </p:sp>
      <p:pic>
        <p:nvPicPr>
          <p:cNvPr id="121" name="Google Shape;121;p26"/>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122" name="Google Shape;122;p26"/>
          <p:cNvSpPr txBox="1"/>
          <p:nvPr/>
        </p:nvSpPr>
        <p:spPr>
          <a:xfrm>
            <a:off x="2782100" y="9353425"/>
            <a:ext cx="5010300" cy="4770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t/>
            </a:r>
            <a:endParaRPr sz="1900">
              <a:solidFill>
                <a:schemeClr val="dk2"/>
              </a:solidFill>
            </a:endParaRPr>
          </a:p>
        </p:txBody>
      </p:sp>
      <p:graphicFrame>
        <p:nvGraphicFramePr>
          <p:cNvPr id="123" name="Google Shape;123;p26"/>
          <p:cNvGraphicFramePr/>
          <p:nvPr/>
        </p:nvGraphicFramePr>
        <p:xfrm>
          <a:off x="836325" y="2173750"/>
          <a:ext cx="3000000" cy="3000000"/>
        </p:xfrm>
        <a:graphic>
          <a:graphicData uri="http://schemas.openxmlformats.org/drawingml/2006/table">
            <a:tbl>
              <a:tblPr>
                <a:noFill/>
                <a:tableStyleId>{727B2C47-E7B8-4FD9-BDFD-124BDCC74168}</a:tableStyleId>
              </a:tblPr>
              <a:tblGrid>
                <a:gridCol w="3110550"/>
                <a:gridCol w="1036850"/>
                <a:gridCol w="2073700"/>
              </a:tblGrid>
              <a:tr h="309950">
                <a:tc>
                  <a:txBody>
                    <a:bodyPr/>
                    <a:lstStyle/>
                    <a:p>
                      <a:pPr indent="0" lvl="0" marL="0" rtl="0" algn="ctr">
                        <a:spcBef>
                          <a:spcPts val="0"/>
                        </a:spcBef>
                        <a:spcAft>
                          <a:spcPts val="0"/>
                        </a:spcAft>
                        <a:buNone/>
                      </a:pPr>
                      <a:r>
                        <a:rPr b="1" lang="en" sz="1200">
                          <a:latin typeface="Inter"/>
                          <a:ea typeface="Inter"/>
                          <a:cs typeface="Inter"/>
                          <a:sym typeface="Inter"/>
                        </a:rPr>
                        <a:t>Definition</a:t>
                      </a:r>
                      <a:endParaRPr b="1" sz="1200">
                        <a:latin typeface="Inter"/>
                        <a:ea typeface="Inter"/>
                        <a:cs typeface="Inter"/>
                        <a:sym typeface="Inter"/>
                      </a:endParaRPr>
                    </a:p>
                  </a:txBody>
                  <a:tcPr marT="91425" marB="91425" marR="91425" marL="91425"/>
                </a:tc>
                <a:tc gridSpan="2">
                  <a:txBody>
                    <a:bodyPr/>
                    <a:lstStyle/>
                    <a:p>
                      <a:pPr indent="0" lvl="0" marL="0" rtl="0" algn="ctr">
                        <a:spcBef>
                          <a:spcPts val="0"/>
                        </a:spcBef>
                        <a:spcAft>
                          <a:spcPts val="0"/>
                        </a:spcAft>
                        <a:buNone/>
                      </a:pPr>
                      <a:r>
                        <a:rPr b="1" lang="en" sz="1200">
                          <a:latin typeface="Inter"/>
                          <a:ea typeface="Inter"/>
                          <a:cs typeface="Inter"/>
                          <a:sym typeface="Inter"/>
                        </a:rPr>
                        <a:t>Explain in Your Own Words</a:t>
                      </a:r>
                      <a:endParaRPr b="1" sz="1200">
                        <a:latin typeface="Inter"/>
                        <a:ea typeface="Inter"/>
                        <a:cs typeface="Inter"/>
                        <a:sym typeface="Inter"/>
                      </a:endParaRPr>
                    </a:p>
                  </a:txBody>
                  <a:tcPr marT="91425" marB="91425" marR="91425" marL="91425"/>
                </a:tc>
                <a:tc hMerge="1"/>
              </a:tr>
              <a:tr h="1664900">
                <a:tc>
                  <a:txBody>
                    <a:bodyPr/>
                    <a:lstStyle/>
                    <a:p>
                      <a:pPr indent="0" lvl="0" marL="0" rtl="0" algn="l">
                        <a:spcBef>
                          <a:spcPts val="0"/>
                        </a:spcBef>
                        <a:spcAft>
                          <a:spcPts val="0"/>
                        </a:spcAft>
                        <a:buNone/>
                      </a:pPr>
                      <a:r>
                        <a:rPr lang="en" sz="1200">
                          <a:latin typeface="Inter"/>
                          <a:ea typeface="Inter"/>
                          <a:cs typeface="Inter"/>
                          <a:sym typeface="Inter"/>
                        </a:rPr>
                        <a:t>Thinking historically means considering why certain things happened and what effects occurred because of an event, development, or process. It also means recognizing that there are multiple causes of and multiple effects from any event, development, or process</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c gridSpan="2">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c hMerge="1"/>
              </a:tr>
            </a:tbl>
          </a:graphicData>
        </a:graphic>
      </p:graphicFrame>
      <p:pic>
        <p:nvPicPr>
          <p:cNvPr id="124" name="Google Shape;124;p26"/>
          <p:cNvPicPr preferRelativeResize="0"/>
          <p:nvPr/>
        </p:nvPicPr>
        <p:blipFill>
          <a:blip r:embed="rId5">
            <a:alphaModFix/>
          </a:blip>
          <a:stretch>
            <a:fillRect/>
          </a:stretch>
        </p:blipFill>
        <p:spPr>
          <a:xfrm>
            <a:off x="2046525" y="1434550"/>
            <a:ext cx="655225" cy="655225"/>
          </a:xfrm>
          <a:prstGeom prst="rect">
            <a:avLst/>
          </a:prstGeom>
          <a:noFill/>
          <a:ln>
            <a:noFill/>
          </a:ln>
        </p:spPr>
      </p:pic>
      <p:pic>
        <p:nvPicPr>
          <p:cNvPr id="125" name="Google Shape;125;p26"/>
          <p:cNvPicPr preferRelativeResize="0"/>
          <p:nvPr/>
        </p:nvPicPr>
        <p:blipFill>
          <a:blip r:embed="rId5">
            <a:alphaModFix/>
          </a:blip>
          <a:stretch>
            <a:fillRect/>
          </a:stretch>
        </p:blipFill>
        <p:spPr>
          <a:xfrm>
            <a:off x="5125275" y="1434550"/>
            <a:ext cx="655225" cy="655225"/>
          </a:xfrm>
          <a:prstGeom prst="rect">
            <a:avLst/>
          </a:prstGeom>
          <a:noFill/>
          <a:ln>
            <a:noFill/>
          </a:ln>
        </p:spPr>
      </p:pic>
      <p:pic>
        <p:nvPicPr>
          <p:cNvPr id="126" name="Google Shape;126;p26"/>
          <p:cNvPicPr preferRelativeResize="0"/>
          <p:nvPr/>
        </p:nvPicPr>
        <p:blipFill rotWithShape="1">
          <a:blip r:embed="rId6">
            <a:alphaModFix/>
          </a:blip>
          <a:srcRect b="0" l="3067" r="43313" t="0"/>
          <a:stretch/>
        </p:blipFill>
        <p:spPr>
          <a:xfrm>
            <a:off x="4224712" y="6719217"/>
            <a:ext cx="2456352" cy="2576831"/>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30" name="Shape 130"/>
        <p:cNvGrpSpPr/>
        <p:nvPr/>
      </p:nvGrpSpPr>
      <p:grpSpPr>
        <a:xfrm>
          <a:off x="0" y="0"/>
          <a:ext cx="0" cy="0"/>
          <a:chOff x="0" y="0"/>
          <a:chExt cx="0" cy="0"/>
        </a:xfrm>
      </p:grpSpPr>
      <p:sp>
        <p:nvSpPr>
          <p:cNvPr id="131" name="Google Shape;131;p27"/>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2400">
                <a:solidFill>
                  <a:schemeClr val="dk1"/>
                </a:solidFill>
                <a:latin typeface="Halant"/>
                <a:ea typeface="Halant"/>
                <a:cs typeface="Halant"/>
                <a:sym typeface="Halant"/>
              </a:rPr>
              <a:t>What is Historical Thinking?</a:t>
            </a:r>
            <a:endParaRPr sz="1900">
              <a:latin typeface="Halant"/>
              <a:ea typeface="Halant"/>
              <a:cs typeface="Halant"/>
              <a:sym typeface="Halant"/>
            </a:endParaRPr>
          </a:p>
        </p:txBody>
      </p:sp>
      <p:pic>
        <p:nvPicPr>
          <p:cNvPr id="132" name="Google Shape;132;p27"/>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33" name="Google Shape;133;p27"/>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a:t>
            </a:r>
            <a:r>
              <a:rPr lang="en" sz="1100">
                <a:solidFill>
                  <a:srgbClr val="666666"/>
                </a:solidFill>
                <a:latin typeface="Inter"/>
                <a:ea typeface="Inter"/>
                <a:cs typeface="Inter"/>
                <a:sym typeface="Inter"/>
              </a:rPr>
              <a:t>2025</a:t>
            </a:r>
            <a:r>
              <a:rPr lang="en" sz="1100">
                <a:solidFill>
                  <a:srgbClr val="666666"/>
                </a:solidFill>
                <a:latin typeface="Inter"/>
                <a:ea typeface="Inter"/>
                <a:cs typeface="Inter"/>
                <a:sym typeface="Inter"/>
              </a:rPr>
              <a:t>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34" name="Google Shape;134;p27"/>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35" name="Google Shape;135;p27"/>
          <p:cNvSpPr txBox="1"/>
          <p:nvPr/>
        </p:nvSpPr>
        <p:spPr>
          <a:xfrm>
            <a:off x="453675" y="700650"/>
            <a:ext cx="6986400" cy="7819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200">
                <a:solidFill>
                  <a:schemeClr val="dk1"/>
                </a:solidFill>
                <a:latin typeface="Halant"/>
                <a:ea typeface="Halant"/>
                <a:cs typeface="Halant"/>
                <a:sym typeface="Halant"/>
              </a:rPr>
              <a:t>Directions: </a:t>
            </a:r>
            <a:r>
              <a:rPr lang="en" sz="1200">
                <a:solidFill>
                  <a:schemeClr val="dk1"/>
                </a:solidFill>
                <a:latin typeface="Halant"/>
                <a:ea typeface="Halant"/>
                <a:cs typeface="Halant"/>
                <a:sym typeface="Halant"/>
              </a:rPr>
              <a:t>Read the definition of the Historical Thinking Skill. Then, write the definition in your own words. Then continue through the worksheet by watching the video and answering the questions. </a:t>
            </a:r>
            <a:endParaRPr sz="1200">
              <a:solidFill>
                <a:schemeClr val="dk1"/>
              </a:solidFill>
              <a:latin typeface="Halant"/>
              <a:ea typeface="Halant"/>
              <a:cs typeface="Halant"/>
              <a:sym typeface="Halant"/>
            </a:endParaRPr>
          </a:p>
          <a:p>
            <a:pPr indent="0" lvl="0" marL="0" rtl="0" algn="l">
              <a:spcBef>
                <a:spcPts val="0"/>
              </a:spcBef>
              <a:spcAft>
                <a:spcPts val="0"/>
              </a:spcAft>
              <a:buClr>
                <a:schemeClr val="dk1"/>
              </a:buClr>
              <a:buSzPts val="1100"/>
              <a:buFont typeface="Arial"/>
              <a:buNone/>
            </a:pPr>
            <a:r>
              <a:t/>
            </a:r>
            <a:endParaRPr sz="1200">
              <a:solidFill>
                <a:schemeClr val="dk1"/>
              </a:solidFill>
              <a:latin typeface="Halant"/>
              <a:ea typeface="Halant"/>
              <a:cs typeface="Halant"/>
              <a:sym typeface="Halant"/>
            </a:endParaRPr>
          </a:p>
          <a:p>
            <a:pPr indent="0" lvl="0" marL="0" rtl="0" algn="l">
              <a:spcBef>
                <a:spcPts val="0"/>
              </a:spcBef>
              <a:spcAft>
                <a:spcPts val="0"/>
              </a:spcAft>
              <a:buNone/>
            </a:pPr>
            <a:r>
              <a:t/>
            </a:r>
            <a:endParaRPr>
              <a:latin typeface="Halant"/>
              <a:ea typeface="Halant"/>
              <a:cs typeface="Halant"/>
              <a:sym typeface="Halant"/>
            </a:endParaRPr>
          </a:p>
          <a:p>
            <a:pPr indent="0" lvl="0" marL="0" rtl="0" algn="ctr">
              <a:spcBef>
                <a:spcPts val="0"/>
              </a:spcBef>
              <a:spcAft>
                <a:spcPts val="0"/>
              </a:spcAft>
              <a:buNone/>
            </a:pPr>
            <a:r>
              <a:rPr b="1" lang="en">
                <a:latin typeface="Halant"/>
                <a:ea typeface="Halant"/>
                <a:cs typeface="Halant"/>
                <a:sym typeface="Halant"/>
              </a:rPr>
              <a:t>Historical Thinking Skill: </a:t>
            </a:r>
            <a:endParaRPr b="1">
              <a:latin typeface="Halant"/>
              <a:ea typeface="Halant"/>
              <a:cs typeface="Halant"/>
              <a:sym typeface="Halant"/>
            </a:endParaRPr>
          </a:p>
          <a:p>
            <a:pPr indent="0" lvl="0" marL="0" rtl="0" algn="ctr">
              <a:spcBef>
                <a:spcPts val="0"/>
              </a:spcBef>
              <a:spcAft>
                <a:spcPts val="0"/>
              </a:spcAft>
              <a:buNone/>
            </a:pPr>
            <a:r>
              <a:rPr b="1" lang="en">
                <a:latin typeface="Halant"/>
                <a:ea typeface="Halant"/>
                <a:cs typeface="Halant"/>
                <a:sym typeface="Halant"/>
              </a:rPr>
              <a:t>Continuity &amp; Change Over Time</a:t>
            </a:r>
            <a:endParaRPr b="1">
              <a:latin typeface="Halant"/>
              <a:ea typeface="Halant"/>
              <a:cs typeface="Halant"/>
              <a:sym typeface="Halant"/>
            </a:endParaRPr>
          </a:p>
          <a:p>
            <a:pPr indent="0" lvl="0" marL="0" rtl="0" algn="ctr">
              <a:spcBef>
                <a:spcPts val="0"/>
              </a:spcBef>
              <a:spcAft>
                <a:spcPts val="0"/>
              </a:spcAft>
              <a:buNone/>
            </a:pPr>
            <a:r>
              <a:t/>
            </a:r>
            <a:endParaRPr b="1">
              <a:latin typeface="Halant"/>
              <a:ea typeface="Halant"/>
              <a:cs typeface="Halant"/>
              <a:sym typeface="Halant"/>
            </a:endParaRPr>
          </a:p>
          <a:p>
            <a:pPr indent="0" lvl="0" marL="0" rtl="0" algn="ctr">
              <a:spcBef>
                <a:spcPts val="0"/>
              </a:spcBef>
              <a:spcAft>
                <a:spcPts val="0"/>
              </a:spcAft>
              <a:buNone/>
            </a:pPr>
            <a:r>
              <a:t/>
            </a:r>
            <a:endParaRPr b="1">
              <a:latin typeface="Halant"/>
              <a:ea typeface="Halant"/>
              <a:cs typeface="Halant"/>
              <a:sym typeface="Halant"/>
            </a:endParaRPr>
          </a:p>
          <a:p>
            <a:pPr indent="0" lvl="0" marL="0" rtl="0" algn="ctr">
              <a:spcBef>
                <a:spcPts val="0"/>
              </a:spcBef>
              <a:spcAft>
                <a:spcPts val="0"/>
              </a:spcAft>
              <a:buNone/>
            </a:pPr>
            <a:r>
              <a:t/>
            </a:r>
            <a:endParaRPr b="1">
              <a:latin typeface="Halant"/>
              <a:ea typeface="Halant"/>
              <a:cs typeface="Halant"/>
              <a:sym typeface="Halant"/>
            </a:endParaRPr>
          </a:p>
          <a:p>
            <a:pPr indent="0" lvl="0" marL="0" rtl="0" algn="ctr">
              <a:spcBef>
                <a:spcPts val="0"/>
              </a:spcBef>
              <a:spcAft>
                <a:spcPts val="0"/>
              </a:spcAft>
              <a:buNone/>
            </a:pPr>
            <a:r>
              <a:t/>
            </a:r>
            <a:endParaRPr b="1">
              <a:latin typeface="Halant"/>
              <a:ea typeface="Halant"/>
              <a:cs typeface="Halant"/>
              <a:sym typeface="Halant"/>
            </a:endParaRPr>
          </a:p>
          <a:p>
            <a:pPr indent="0" lvl="0" marL="0" rtl="0" algn="ctr">
              <a:spcBef>
                <a:spcPts val="0"/>
              </a:spcBef>
              <a:spcAft>
                <a:spcPts val="0"/>
              </a:spcAft>
              <a:buNone/>
            </a:pPr>
            <a:r>
              <a:t/>
            </a:r>
            <a:endParaRPr b="1">
              <a:latin typeface="Halant"/>
              <a:ea typeface="Halant"/>
              <a:cs typeface="Halant"/>
              <a:sym typeface="Halant"/>
            </a:endParaRPr>
          </a:p>
          <a:p>
            <a:pPr indent="0" lvl="0" marL="0" rtl="0" algn="ctr">
              <a:spcBef>
                <a:spcPts val="0"/>
              </a:spcBef>
              <a:spcAft>
                <a:spcPts val="0"/>
              </a:spcAft>
              <a:buNone/>
            </a:pPr>
            <a:r>
              <a:t/>
            </a:r>
            <a:endParaRPr b="1">
              <a:latin typeface="Halant"/>
              <a:ea typeface="Halant"/>
              <a:cs typeface="Halant"/>
              <a:sym typeface="Halant"/>
            </a:endParaRPr>
          </a:p>
          <a:p>
            <a:pPr indent="0" lvl="0" marL="0" rtl="0" algn="ctr">
              <a:spcBef>
                <a:spcPts val="0"/>
              </a:spcBef>
              <a:spcAft>
                <a:spcPts val="0"/>
              </a:spcAft>
              <a:buNone/>
            </a:pPr>
            <a:r>
              <a:t/>
            </a:r>
            <a:endParaRPr b="1">
              <a:latin typeface="Halant"/>
              <a:ea typeface="Halant"/>
              <a:cs typeface="Halant"/>
              <a:sym typeface="Halant"/>
            </a:endParaRPr>
          </a:p>
          <a:p>
            <a:pPr indent="0" lvl="0" marL="0" rtl="0" algn="ctr">
              <a:spcBef>
                <a:spcPts val="0"/>
              </a:spcBef>
              <a:spcAft>
                <a:spcPts val="0"/>
              </a:spcAft>
              <a:buNone/>
            </a:pPr>
            <a:r>
              <a:t/>
            </a:r>
            <a:endParaRPr b="1">
              <a:latin typeface="Halant"/>
              <a:ea typeface="Halant"/>
              <a:cs typeface="Halant"/>
              <a:sym typeface="Halant"/>
            </a:endParaRPr>
          </a:p>
          <a:p>
            <a:pPr indent="0" lvl="0" marL="0" rtl="0" algn="ctr">
              <a:spcBef>
                <a:spcPts val="0"/>
              </a:spcBef>
              <a:spcAft>
                <a:spcPts val="0"/>
              </a:spcAft>
              <a:buNone/>
            </a:pPr>
            <a:r>
              <a:t/>
            </a:r>
            <a:endParaRPr b="1">
              <a:latin typeface="Halant"/>
              <a:ea typeface="Halant"/>
              <a:cs typeface="Halant"/>
              <a:sym typeface="Halant"/>
            </a:endParaRPr>
          </a:p>
          <a:p>
            <a:pPr indent="0" lvl="0" marL="0" rtl="0" algn="ctr">
              <a:spcBef>
                <a:spcPts val="0"/>
              </a:spcBef>
              <a:spcAft>
                <a:spcPts val="0"/>
              </a:spcAft>
              <a:buNone/>
            </a:pPr>
            <a:r>
              <a:t/>
            </a:r>
            <a:endParaRPr b="1">
              <a:latin typeface="Halant"/>
              <a:ea typeface="Halant"/>
              <a:cs typeface="Halant"/>
              <a:sym typeface="Halant"/>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Looking at the icon, how does is portray the thinking skill?</a:t>
            </a:r>
            <a:endParaRPr sz="1200">
              <a:solidFill>
                <a:schemeClr val="dk1"/>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Watch the</a:t>
            </a:r>
            <a:r>
              <a:rPr lang="en" sz="1200">
                <a:solidFill>
                  <a:schemeClr val="dk1"/>
                </a:solidFill>
                <a:latin typeface="Inter"/>
                <a:ea typeface="Inter"/>
                <a:cs typeface="Inter"/>
                <a:sym typeface="Inter"/>
              </a:rPr>
              <a:t> </a:t>
            </a:r>
            <a:r>
              <a:rPr lang="en" sz="1200">
                <a:solidFill>
                  <a:schemeClr val="dk1"/>
                </a:solidFill>
                <a:latin typeface="Inter"/>
                <a:ea typeface="Inter"/>
                <a:cs typeface="Inter"/>
                <a:sym typeface="Inter"/>
              </a:rPr>
              <a:t>video</a:t>
            </a:r>
            <a:r>
              <a:rPr lang="en" sz="1200">
                <a:solidFill>
                  <a:schemeClr val="dk1"/>
                </a:solidFill>
                <a:latin typeface="Inter"/>
                <a:ea typeface="Inter"/>
                <a:cs typeface="Inter"/>
                <a:sym typeface="Inter"/>
              </a:rPr>
              <a:t> on Continuity and Change</a:t>
            </a:r>
            <a:r>
              <a:rPr lang="en" sz="1200">
                <a:solidFill>
                  <a:schemeClr val="dk1"/>
                </a:solidFill>
                <a:latin typeface="Inter"/>
                <a:ea typeface="Inter"/>
                <a:cs typeface="Inter"/>
                <a:sym typeface="Inter"/>
              </a:rPr>
              <a:t> over Time from Thinking Nation’s Executive Director, Zachary Coté.</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Question 1</a:t>
            </a:r>
            <a:endParaRPr sz="1200">
              <a:solidFill>
                <a:schemeClr val="dk1"/>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Question 2</a:t>
            </a:r>
            <a:endParaRPr sz="1200">
              <a:solidFill>
                <a:schemeClr val="dk1"/>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“Say it in Six:” Explain the Historical </a:t>
            </a:r>
            <a:endParaRPr sz="1200">
              <a:solidFill>
                <a:schemeClr val="dk1"/>
              </a:solidFill>
              <a:latin typeface="Inter"/>
              <a:ea typeface="Inter"/>
              <a:cs typeface="Inter"/>
              <a:sym typeface="Inter"/>
            </a:endParaRPr>
          </a:p>
          <a:p>
            <a:pPr indent="0" lvl="0" marL="457200" rtl="0" algn="l">
              <a:spcBef>
                <a:spcPts val="0"/>
              </a:spcBef>
              <a:spcAft>
                <a:spcPts val="0"/>
              </a:spcAft>
              <a:buNone/>
            </a:pPr>
            <a:r>
              <a:rPr lang="en" sz="1200">
                <a:solidFill>
                  <a:schemeClr val="dk1"/>
                </a:solidFill>
                <a:latin typeface="Inter"/>
                <a:ea typeface="Inter"/>
                <a:cs typeface="Inter"/>
                <a:sym typeface="Inter"/>
              </a:rPr>
              <a:t>Thinking Skill of Continuity and Change </a:t>
            </a:r>
            <a:endParaRPr sz="1200">
              <a:solidFill>
                <a:schemeClr val="dk1"/>
              </a:solidFill>
              <a:latin typeface="Inter"/>
              <a:ea typeface="Inter"/>
              <a:cs typeface="Inter"/>
              <a:sym typeface="Inter"/>
            </a:endParaRPr>
          </a:p>
          <a:p>
            <a:pPr indent="0" lvl="0" marL="457200" rtl="0" algn="l">
              <a:spcBef>
                <a:spcPts val="0"/>
              </a:spcBef>
              <a:spcAft>
                <a:spcPts val="0"/>
              </a:spcAft>
              <a:buNone/>
            </a:pPr>
            <a:r>
              <a:rPr lang="en" sz="1200">
                <a:solidFill>
                  <a:schemeClr val="dk1"/>
                </a:solidFill>
                <a:latin typeface="Inter"/>
                <a:ea typeface="Inter"/>
                <a:cs typeface="Inter"/>
                <a:sym typeface="Inter"/>
              </a:rPr>
              <a:t>over Time. However, you can only use six </a:t>
            </a:r>
            <a:endParaRPr sz="1200">
              <a:solidFill>
                <a:schemeClr val="dk1"/>
              </a:solidFill>
              <a:latin typeface="Inter"/>
              <a:ea typeface="Inter"/>
              <a:cs typeface="Inter"/>
              <a:sym typeface="Inter"/>
            </a:endParaRPr>
          </a:p>
          <a:p>
            <a:pPr indent="0" lvl="0" marL="457200" rtl="0" algn="l">
              <a:spcBef>
                <a:spcPts val="0"/>
              </a:spcBef>
              <a:spcAft>
                <a:spcPts val="0"/>
              </a:spcAft>
              <a:buNone/>
            </a:pPr>
            <a:r>
              <a:rPr lang="en" sz="1200">
                <a:solidFill>
                  <a:schemeClr val="dk1"/>
                </a:solidFill>
                <a:latin typeface="Inter"/>
                <a:ea typeface="Inter"/>
                <a:cs typeface="Inter"/>
                <a:sym typeface="Inter"/>
              </a:rPr>
              <a:t>words (no more, no less), but it does not </a:t>
            </a:r>
            <a:endParaRPr sz="1200">
              <a:solidFill>
                <a:schemeClr val="dk1"/>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have to be grammatically correct.</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b="1">
              <a:latin typeface="Halant"/>
              <a:ea typeface="Halant"/>
              <a:cs typeface="Halant"/>
              <a:sym typeface="Halant"/>
            </a:endParaRPr>
          </a:p>
        </p:txBody>
      </p:sp>
      <p:pic>
        <p:nvPicPr>
          <p:cNvPr id="136" name="Google Shape;136;p27"/>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137" name="Google Shape;137;p27"/>
          <p:cNvSpPr txBox="1"/>
          <p:nvPr/>
        </p:nvSpPr>
        <p:spPr>
          <a:xfrm>
            <a:off x="2782100" y="9353425"/>
            <a:ext cx="5010300" cy="4770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t/>
            </a:r>
            <a:endParaRPr sz="1900">
              <a:solidFill>
                <a:schemeClr val="dk2"/>
              </a:solidFill>
            </a:endParaRPr>
          </a:p>
        </p:txBody>
      </p:sp>
      <p:graphicFrame>
        <p:nvGraphicFramePr>
          <p:cNvPr id="138" name="Google Shape;138;p27"/>
          <p:cNvGraphicFramePr/>
          <p:nvPr/>
        </p:nvGraphicFramePr>
        <p:xfrm>
          <a:off x="836325" y="2173750"/>
          <a:ext cx="3000000" cy="3000000"/>
        </p:xfrm>
        <a:graphic>
          <a:graphicData uri="http://schemas.openxmlformats.org/drawingml/2006/table">
            <a:tbl>
              <a:tblPr>
                <a:noFill/>
                <a:tableStyleId>{727B2C47-E7B8-4FD9-BDFD-124BDCC74168}</a:tableStyleId>
              </a:tblPr>
              <a:tblGrid>
                <a:gridCol w="3110550"/>
                <a:gridCol w="1036850"/>
                <a:gridCol w="2073700"/>
              </a:tblGrid>
              <a:tr h="253925">
                <a:tc>
                  <a:txBody>
                    <a:bodyPr/>
                    <a:lstStyle/>
                    <a:p>
                      <a:pPr indent="0" lvl="0" marL="0" rtl="0" algn="ctr">
                        <a:spcBef>
                          <a:spcPts val="0"/>
                        </a:spcBef>
                        <a:spcAft>
                          <a:spcPts val="0"/>
                        </a:spcAft>
                        <a:buNone/>
                      </a:pPr>
                      <a:r>
                        <a:rPr b="1" lang="en" sz="1200">
                          <a:latin typeface="Inter"/>
                          <a:ea typeface="Inter"/>
                          <a:cs typeface="Inter"/>
                          <a:sym typeface="Inter"/>
                        </a:rPr>
                        <a:t>Definition</a:t>
                      </a:r>
                      <a:endParaRPr b="1" sz="1200">
                        <a:latin typeface="Inter"/>
                        <a:ea typeface="Inter"/>
                        <a:cs typeface="Inter"/>
                        <a:sym typeface="Inter"/>
                      </a:endParaRPr>
                    </a:p>
                  </a:txBody>
                  <a:tcPr marT="91425" marB="91425" marR="91425" marL="91425"/>
                </a:tc>
                <a:tc gridSpan="2">
                  <a:txBody>
                    <a:bodyPr/>
                    <a:lstStyle/>
                    <a:p>
                      <a:pPr indent="0" lvl="0" marL="0" rtl="0" algn="ctr">
                        <a:spcBef>
                          <a:spcPts val="0"/>
                        </a:spcBef>
                        <a:spcAft>
                          <a:spcPts val="0"/>
                        </a:spcAft>
                        <a:buNone/>
                      </a:pPr>
                      <a:r>
                        <a:rPr b="1" lang="en" sz="1200">
                          <a:latin typeface="Inter"/>
                          <a:ea typeface="Inter"/>
                          <a:cs typeface="Inter"/>
                          <a:sym typeface="Inter"/>
                        </a:rPr>
                        <a:t>Explain in Your Own Words</a:t>
                      </a:r>
                      <a:endParaRPr b="1" sz="1200">
                        <a:latin typeface="Inter"/>
                        <a:ea typeface="Inter"/>
                        <a:cs typeface="Inter"/>
                        <a:sym typeface="Inter"/>
                      </a:endParaRPr>
                    </a:p>
                  </a:txBody>
                  <a:tcPr marT="91425" marB="91425" marR="91425" marL="91425"/>
                </a:tc>
                <a:tc hMerge="1"/>
              </a:tr>
              <a:tr h="1364000">
                <a:tc>
                  <a:txBody>
                    <a:bodyPr/>
                    <a:lstStyle/>
                    <a:p>
                      <a:pPr indent="0" lvl="0" marL="0" rtl="0" algn="l">
                        <a:spcBef>
                          <a:spcPts val="0"/>
                        </a:spcBef>
                        <a:spcAft>
                          <a:spcPts val="0"/>
                        </a:spcAft>
                        <a:buNone/>
                      </a:pPr>
                      <a:r>
                        <a:rPr lang="en" sz="1200">
                          <a:latin typeface="Inter"/>
                          <a:ea typeface="Inter"/>
                          <a:cs typeface="Inter"/>
                          <a:sym typeface="Inter"/>
                        </a:rPr>
                        <a:t>Thinking historically means identifying and exploring the reasons behind both what has changed and what has stayed the same within a given time period or around a specific historical event.</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c gridSpan="2">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c hMerge="1"/>
              </a:tr>
            </a:tbl>
          </a:graphicData>
        </a:graphic>
      </p:graphicFrame>
      <p:pic>
        <p:nvPicPr>
          <p:cNvPr id="139" name="Google Shape;139;p27"/>
          <p:cNvPicPr preferRelativeResize="0"/>
          <p:nvPr/>
        </p:nvPicPr>
        <p:blipFill>
          <a:blip r:embed="rId5">
            <a:alphaModFix/>
          </a:blip>
          <a:stretch>
            <a:fillRect/>
          </a:stretch>
        </p:blipFill>
        <p:spPr>
          <a:xfrm>
            <a:off x="1880700" y="1432775"/>
            <a:ext cx="643700" cy="643700"/>
          </a:xfrm>
          <a:prstGeom prst="rect">
            <a:avLst/>
          </a:prstGeom>
          <a:noFill/>
          <a:ln>
            <a:noFill/>
          </a:ln>
        </p:spPr>
      </p:pic>
      <p:pic>
        <p:nvPicPr>
          <p:cNvPr id="140" name="Google Shape;140;p27"/>
          <p:cNvPicPr preferRelativeResize="0"/>
          <p:nvPr/>
        </p:nvPicPr>
        <p:blipFill>
          <a:blip r:embed="rId5">
            <a:alphaModFix/>
          </a:blip>
          <a:stretch>
            <a:fillRect/>
          </a:stretch>
        </p:blipFill>
        <p:spPr>
          <a:xfrm>
            <a:off x="5376725" y="1432775"/>
            <a:ext cx="643700" cy="643700"/>
          </a:xfrm>
          <a:prstGeom prst="rect">
            <a:avLst/>
          </a:prstGeom>
          <a:noFill/>
          <a:ln>
            <a:noFill/>
          </a:ln>
        </p:spPr>
      </p:pic>
      <p:pic>
        <p:nvPicPr>
          <p:cNvPr id="141" name="Google Shape;141;p27"/>
          <p:cNvPicPr preferRelativeResize="0"/>
          <p:nvPr/>
        </p:nvPicPr>
        <p:blipFill rotWithShape="1">
          <a:blip r:embed="rId6">
            <a:alphaModFix/>
          </a:blip>
          <a:srcRect b="0" l="3067" r="43313" t="0"/>
          <a:stretch/>
        </p:blipFill>
        <p:spPr>
          <a:xfrm>
            <a:off x="4224712" y="6719217"/>
            <a:ext cx="2456352" cy="2576831"/>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45" name="Shape 145"/>
        <p:cNvGrpSpPr/>
        <p:nvPr/>
      </p:nvGrpSpPr>
      <p:grpSpPr>
        <a:xfrm>
          <a:off x="0" y="0"/>
          <a:ext cx="0" cy="0"/>
          <a:chOff x="0" y="0"/>
          <a:chExt cx="0" cy="0"/>
        </a:xfrm>
      </p:grpSpPr>
      <p:sp>
        <p:nvSpPr>
          <p:cNvPr id="146" name="Google Shape;146;p28"/>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2400">
                <a:solidFill>
                  <a:schemeClr val="dk1"/>
                </a:solidFill>
                <a:latin typeface="Halant"/>
                <a:ea typeface="Halant"/>
                <a:cs typeface="Halant"/>
                <a:sym typeface="Halant"/>
              </a:rPr>
              <a:t>What is Historical Thinking?</a:t>
            </a:r>
            <a:endParaRPr sz="1900">
              <a:latin typeface="Halant"/>
              <a:ea typeface="Halant"/>
              <a:cs typeface="Halant"/>
              <a:sym typeface="Halant"/>
            </a:endParaRPr>
          </a:p>
        </p:txBody>
      </p:sp>
      <p:pic>
        <p:nvPicPr>
          <p:cNvPr id="147" name="Google Shape;147;p28"/>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48" name="Google Shape;148;p28"/>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a:t>
            </a:r>
            <a:r>
              <a:rPr lang="en" sz="1100">
                <a:solidFill>
                  <a:srgbClr val="666666"/>
                </a:solidFill>
                <a:latin typeface="Inter"/>
                <a:ea typeface="Inter"/>
                <a:cs typeface="Inter"/>
                <a:sym typeface="Inter"/>
              </a:rPr>
              <a:t>2025</a:t>
            </a:r>
            <a:r>
              <a:rPr lang="en" sz="1100">
                <a:solidFill>
                  <a:srgbClr val="666666"/>
                </a:solidFill>
                <a:latin typeface="Inter"/>
                <a:ea typeface="Inter"/>
                <a:cs typeface="Inter"/>
                <a:sym typeface="Inter"/>
              </a:rPr>
              <a:t>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49" name="Google Shape;149;p28"/>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50" name="Google Shape;150;p28"/>
          <p:cNvSpPr txBox="1"/>
          <p:nvPr/>
        </p:nvSpPr>
        <p:spPr>
          <a:xfrm>
            <a:off x="453675" y="700650"/>
            <a:ext cx="6986400" cy="80349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200">
                <a:solidFill>
                  <a:schemeClr val="dk1"/>
                </a:solidFill>
                <a:latin typeface="Halant"/>
                <a:ea typeface="Halant"/>
                <a:cs typeface="Halant"/>
                <a:sym typeface="Halant"/>
              </a:rPr>
              <a:t>Directions: </a:t>
            </a:r>
            <a:r>
              <a:rPr lang="en" sz="1200">
                <a:solidFill>
                  <a:schemeClr val="dk1"/>
                </a:solidFill>
                <a:latin typeface="Halant"/>
                <a:ea typeface="Halant"/>
                <a:cs typeface="Halant"/>
                <a:sym typeface="Halant"/>
              </a:rPr>
              <a:t>Read the definition of the Historical Thinking Skill. Then, write the definition in your own words. Then continue through the worksheet by watching the video and answering the questions. </a:t>
            </a:r>
            <a:endParaRPr sz="1200">
              <a:solidFill>
                <a:schemeClr val="dk1"/>
              </a:solidFill>
              <a:latin typeface="Halant"/>
              <a:ea typeface="Halant"/>
              <a:cs typeface="Halant"/>
              <a:sym typeface="Halant"/>
            </a:endParaRPr>
          </a:p>
          <a:p>
            <a:pPr indent="0" lvl="0" marL="0" rtl="0" algn="l">
              <a:spcBef>
                <a:spcPts val="0"/>
              </a:spcBef>
              <a:spcAft>
                <a:spcPts val="0"/>
              </a:spcAft>
              <a:buClr>
                <a:schemeClr val="dk1"/>
              </a:buClr>
              <a:buSzPts val="1100"/>
              <a:buFont typeface="Arial"/>
              <a:buNone/>
            </a:pPr>
            <a:r>
              <a:t/>
            </a:r>
            <a:endParaRPr sz="1200">
              <a:solidFill>
                <a:schemeClr val="dk1"/>
              </a:solidFill>
              <a:latin typeface="Halant"/>
              <a:ea typeface="Halant"/>
              <a:cs typeface="Halant"/>
              <a:sym typeface="Halant"/>
            </a:endParaRPr>
          </a:p>
          <a:p>
            <a:pPr indent="0" lvl="0" marL="0" rtl="0" algn="l">
              <a:spcBef>
                <a:spcPts val="0"/>
              </a:spcBef>
              <a:spcAft>
                <a:spcPts val="0"/>
              </a:spcAft>
              <a:buNone/>
            </a:pPr>
            <a:r>
              <a:t/>
            </a:r>
            <a:endParaRPr>
              <a:latin typeface="Halant"/>
              <a:ea typeface="Halant"/>
              <a:cs typeface="Halant"/>
              <a:sym typeface="Halant"/>
            </a:endParaRPr>
          </a:p>
          <a:p>
            <a:pPr indent="0" lvl="0" marL="0" rtl="0" algn="ctr">
              <a:spcBef>
                <a:spcPts val="0"/>
              </a:spcBef>
              <a:spcAft>
                <a:spcPts val="0"/>
              </a:spcAft>
              <a:buNone/>
            </a:pPr>
            <a:r>
              <a:rPr b="1" lang="en">
                <a:latin typeface="Halant"/>
                <a:ea typeface="Halant"/>
                <a:cs typeface="Halant"/>
                <a:sym typeface="Halant"/>
              </a:rPr>
              <a:t>Historical Thinking Skill: </a:t>
            </a:r>
            <a:endParaRPr b="1">
              <a:latin typeface="Halant"/>
              <a:ea typeface="Halant"/>
              <a:cs typeface="Halant"/>
              <a:sym typeface="Halant"/>
            </a:endParaRPr>
          </a:p>
          <a:p>
            <a:pPr indent="0" lvl="0" marL="0" rtl="0" algn="ctr">
              <a:spcBef>
                <a:spcPts val="0"/>
              </a:spcBef>
              <a:spcAft>
                <a:spcPts val="0"/>
              </a:spcAft>
              <a:buNone/>
            </a:pPr>
            <a:r>
              <a:rPr b="1" lang="en">
                <a:latin typeface="Halant"/>
                <a:ea typeface="Halant"/>
                <a:cs typeface="Halant"/>
                <a:sym typeface="Halant"/>
              </a:rPr>
              <a:t>Historical Significance</a:t>
            </a:r>
            <a:endParaRPr b="1">
              <a:latin typeface="Halant"/>
              <a:ea typeface="Halant"/>
              <a:cs typeface="Halant"/>
              <a:sym typeface="Halant"/>
            </a:endParaRPr>
          </a:p>
          <a:p>
            <a:pPr indent="0" lvl="0" marL="0" rtl="0" algn="ctr">
              <a:spcBef>
                <a:spcPts val="0"/>
              </a:spcBef>
              <a:spcAft>
                <a:spcPts val="0"/>
              </a:spcAft>
              <a:buNone/>
            </a:pPr>
            <a:r>
              <a:t/>
            </a:r>
            <a:endParaRPr b="1">
              <a:latin typeface="Halant"/>
              <a:ea typeface="Halant"/>
              <a:cs typeface="Halant"/>
              <a:sym typeface="Halant"/>
            </a:endParaRPr>
          </a:p>
          <a:p>
            <a:pPr indent="0" lvl="0" marL="0" rtl="0" algn="ctr">
              <a:spcBef>
                <a:spcPts val="0"/>
              </a:spcBef>
              <a:spcAft>
                <a:spcPts val="0"/>
              </a:spcAft>
              <a:buNone/>
            </a:pPr>
            <a:r>
              <a:t/>
            </a:r>
            <a:endParaRPr b="1">
              <a:latin typeface="Halant"/>
              <a:ea typeface="Halant"/>
              <a:cs typeface="Halant"/>
              <a:sym typeface="Halant"/>
            </a:endParaRPr>
          </a:p>
          <a:p>
            <a:pPr indent="0" lvl="0" marL="0" rtl="0" algn="ctr">
              <a:spcBef>
                <a:spcPts val="0"/>
              </a:spcBef>
              <a:spcAft>
                <a:spcPts val="0"/>
              </a:spcAft>
              <a:buNone/>
            </a:pPr>
            <a:r>
              <a:t/>
            </a:r>
            <a:endParaRPr b="1">
              <a:latin typeface="Halant"/>
              <a:ea typeface="Halant"/>
              <a:cs typeface="Halant"/>
              <a:sym typeface="Halant"/>
            </a:endParaRPr>
          </a:p>
          <a:p>
            <a:pPr indent="0" lvl="0" marL="0" rtl="0" algn="ctr">
              <a:spcBef>
                <a:spcPts val="0"/>
              </a:spcBef>
              <a:spcAft>
                <a:spcPts val="0"/>
              </a:spcAft>
              <a:buNone/>
            </a:pPr>
            <a:r>
              <a:t/>
            </a:r>
            <a:endParaRPr b="1">
              <a:latin typeface="Halant"/>
              <a:ea typeface="Halant"/>
              <a:cs typeface="Halant"/>
              <a:sym typeface="Halant"/>
            </a:endParaRPr>
          </a:p>
          <a:p>
            <a:pPr indent="0" lvl="0" marL="0" rtl="0" algn="ctr">
              <a:spcBef>
                <a:spcPts val="0"/>
              </a:spcBef>
              <a:spcAft>
                <a:spcPts val="0"/>
              </a:spcAft>
              <a:buNone/>
            </a:pPr>
            <a:r>
              <a:t/>
            </a:r>
            <a:endParaRPr b="1">
              <a:latin typeface="Halant"/>
              <a:ea typeface="Halant"/>
              <a:cs typeface="Halant"/>
              <a:sym typeface="Halant"/>
            </a:endParaRPr>
          </a:p>
          <a:p>
            <a:pPr indent="0" lvl="0" marL="0" rtl="0" algn="ctr">
              <a:spcBef>
                <a:spcPts val="0"/>
              </a:spcBef>
              <a:spcAft>
                <a:spcPts val="0"/>
              </a:spcAft>
              <a:buNone/>
            </a:pPr>
            <a:r>
              <a:t/>
            </a:r>
            <a:endParaRPr b="1">
              <a:latin typeface="Halant"/>
              <a:ea typeface="Halant"/>
              <a:cs typeface="Halant"/>
              <a:sym typeface="Halant"/>
            </a:endParaRPr>
          </a:p>
          <a:p>
            <a:pPr indent="0" lvl="0" marL="0" rtl="0" algn="ctr">
              <a:spcBef>
                <a:spcPts val="0"/>
              </a:spcBef>
              <a:spcAft>
                <a:spcPts val="0"/>
              </a:spcAft>
              <a:buNone/>
            </a:pPr>
            <a:r>
              <a:t/>
            </a:r>
            <a:endParaRPr b="1">
              <a:latin typeface="Halant"/>
              <a:ea typeface="Halant"/>
              <a:cs typeface="Halant"/>
              <a:sym typeface="Halant"/>
            </a:endParaRPr>
          </a:p>
          <a:p>
            <a:pPr indent="0" lvl="0" marL="0" rtl="0" algn="ctr">
              <a:spcBef>
                <a:spcPts val="0"/>
              </a:spcBef>
              <a:spcAft>
                <a:spcPts val="0"/>
              </a:spcAft>
              <a:buNone/>
            </a:pPr>
            <a:r>
              <a:t/>
            </a:r>
            <a:endParaRPr b="1">
              <a:latin typeface="Halant"/>
              <a:ea typeface="Halant"/>
              <a:cs typeface="Halant"/>
              <a:sym typeface="Halant"/>
            </a:endParaRPr>
          </a:p>
          <a:p>
            <a:pPr indent="0" lvl="0" marL="0" rtl="0" algn="ctr">
              <a:spcBef>
                <a:spcPts val="0"/>
              </a:spcBef>
              <a:spcAft>
                <a:spcPts val="0"/>
              </a:spcAft>
              <a:buNone/>
            </a:pPr>
            <a:r>
              <a:t/>
            </a:r>
            <a:endParaRPr b="1">
              <a:latin typeface="Halant"/>
              <a:ea typeface="Halant"/>
              <a:cs typeface="Halant"/>
              <a:sym typeface="Halant"/>
            </a:endParaRPr>
          </a:p>
          <a:p>
            <a:pPr indent="0" lvl="0" marL="0" rtl="0" algn="ctr">
              <a:spcBef>
                <a:spcPts val="0"/>
              </a:spcBef>
              <a:spcAft>
                <a:spcPts val="0"/>
              </a:spcAft>
              <a:buNone/>
            </a:pPr>
            <a:r>
              <a:t/>
            </a:r>
            <a:endParaRPr b="1">
              <a:latin typeface="Halant"/>
              <a:ea typeface="Halant"/>
              <a:cs typeface="Halant"/>
              <a:sym typeface="Halant"/>
            </a:endParaRPr>
          </a:p>
          <a:p>
            <a:pPr indent="0" lvl="0" marL="0" rtl="0" algn="ctr">
              <a:spcBef>
                <a:spcPts val="0"/>
              </a:spcBef>
              <a:spcAft>
                <a:spcPts val="0"/>
              </a:spcAft>
              <a:buNone/>
            </a:pPr>
            <a:r>
              <a:t/>
            </a:r>
            <a:endParaRPr b="1">
              <a:latin typeface="Halant"/>
              <a:ea typeface="Halant"/>
              <a:cs typeface="Halant"/>
              <a:sym typeface="Halant"/>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Looking at the icon, how does is portray the thinking skill?</a:t>
            </a:r>
            <a:endParaRPr sz="1200">
              <a:solidFill>
                <a:schemeClr val="dk1"/>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Watch the </a:t>
            </a:r>
            <a:r>
              <a:rPr lang="en" sz="1200">
                <a:solidFill>
                  <a:schemeClr val="dk1"/>
                </a:solidFill>
                <a:latin typeface="Inter"/>
                <a:ea typeface="Inter"/>
                <a:cs typeface="Inter"/>
                <a:sym typeface="Inter"/>
              </a:rPr>
              <a:t>video</a:t>
            </a:r>
            <a:r>
              <a:rPr lang="en" sz="1200">
                <a:solidFill>
                  <a:schemeClr val="dk1"/>
                </a:solidFill>
                <a:latin typeface="Inter"/>
                <a:ea typeface="Inter"/>
                <a:cs typeface="Inter"/>
                <a:sym typeface="Inter"/>
              </a:rPr>
              <a:t> on Historical Significance</a:t>
            </a:r>
            <a:r>
              <a:rPr lang="en" sz="1200">
                <a:solidFill>
                  <a:schemeClr val="dk1"/>
                </a:solidFill>
                <a:latin typeface="Inter"/>
                <a:ea typeface="Inter"/>
                <a:cs typeface="Inter"/>
                <a:sym typeface="Inter"/>
              </a:rPr>
              <a:t> from Thinking Nation’s Executive Director, Zachary Coté.</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Question 1</a:t>
            </a:r>
            <a:endParaRPr sz="1200">
              <a:solidFill>
                <a:schemeClr val="dk1"/>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Question 2</a:t>
            </a:r>
            <a:endParaRPr sz="1200">
              <a:solidFill>
                <a:schemeClr val="dk1"/>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“Say it in Six:” Explain the Historical </a:t>
            </a:r>
            <a:endParaRPr sz="1200">
              <a:solidFill>
                <a:schemeClr val="dk1"/>
              </a:solidFill>
              <a:latin typeface="Inter"/>
              <a:ea typeface="Inter"/>
              <a:cs typeface="Inter"/>
              <a:sym typeface="Inter"/>
            </a:endParaRPr>
          </a:p>
          <a:p>
            <a:pPr indent="0" lvl="0" marL="457200" rtl="0" algn="l">
              <a:spcBef>
                <a:spcPts val="0"/>
              </a:spcBef>
              <a:spcAft>
                <a:spcPts val="0"/>
              </a:spcAft>
              <a:buNone/>
            </a:pPr>
            <a:r>
              <a:rPr lang="en" sz="1200">
                <a:solidFill>
                  <a:schemeClr val="dk1"/>
                </a:solidFill>
                <a:latin typeface="Inter"/>
                <a:ea typeface="Inter"/>
                <a:cs typeface="Inter"/>
                <a:sym typeface="Inter"/>
              </a:rPr>
              <a:t>Thinking Skill of Historical Significance. </a:t>
            </a:r>
            <a:endParaRPr sz="1200">
              <a:solidFill>
                <a:schemeClr val="dk1"/>
              </a:solidFill>
              <a:latin typeface="Inter"/>
              <a:ea typeface="Inter"/>
              <a:cs typeface="Inter"/>
              <a:sym typeface="Inter"/>
            </a:endParaRPr>
          </a:p>
          <a:p>
            <a:pPr indent="0" lvl="0" marL="457200" rtl="0" algn="l">
              <a:spcBef>
                <a:spcPts val="0"/>
              </a:spcBef>
              <a:spcAft>
                <a:spcPts val="0"/>
              </a:spcAft>
              <a:buNone/>
            </a:pPr>
            <a:r>
              <a:rPr lang="en" sz="1200">
                <a:solidFill>
                  <a:schemeClr val="dk1"/>
                </a:solidFill>
                <a:latin typeface="Inter"/>
                <a:ea typeface="Inter"/>
                <a:cs typeface="Inter"/>
                <a:sym typeface="Inter"/>
              </a:rPr>
              <a:t>However, you can only use six words (no </a:t>
            </a:r>
            <a:endParaRPr sz="1200">
              <a:solidFill>
                <a:schemeClr val="dk1"/>
              </a:solidFill>
              <a:latin typeface="Inter"/>
              <a:ea typeface="Inter"/>
              <a:cs typeface="Inter"/>
              <a:sym typeface="Inter"/>
            </a:endParaRPr>
          </a:p>
          <a:p>
            <a:pPr indent="0" lvl="0" marL="457200" rtl="0" algn="l">
              <a:spcBef>
                <a:spcPts val="0"/>
              </a:spcBef>
              <a:spcAft>
                <a:spcPts val="0"/>
              </a:spcAft>
              <a:buNone/>
            </a:pPr>
            <a:r>
              <a:rPr lang="en" sz="1200">
                <a:solidFill>
                  <a:schemeClr val="dk1"/>
                </a:solidFill>
                <a:latin typeface="Inter"/>
                <a:ea typeface="Inter"/>
                <a:cs typeface="Inter"/>
                <a:sym typeface="Inter"/>
              </a:rPr>
              <a:t>more, no less), but it does not have to be </a:t>
            </a:r>
            <a:endParaRPr sz="1200">
              <a:solidFill>
                <a:schemeClr val="dk1"/>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grammatically correct.</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b="1">
              <a:latin typeface="Halant"/>
              <a:ea typeface="Halant"/>
              <a:cs typeface="Halant"/>
              <a:sym typeface="Halant"/>
            </a:endParaRPr>
          </a:p>
        </p:txBody>
      </p:sp>
      <p:pic>
        <p:nvPicPr>
          <p:cNvPr id="151" name="Google Shape;151;p28"/>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152" name="Google Shape;152;p28"/>
          <p:cNvSpPr txBox="1"/>
          <p:nvPr/>
        </p:nvSpPr>
        <p:spPr>
          <a:xfrm>
            <a:off x="2782100" y="9353425"/>
            <a:ext cx="5010300" cy="4770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t/>
            </a:r>
            <a:endParaRPr sz="1900">
              <a:solidFill>
                <a:schemeClr val="dk2"/>
              </a:solidFill>
            </a:endParaRPr>
          </a:p>
        </p:txBody>
      </p:sp>
      <p:graphicFrame>
        <p:nvGraphicFramePr>
          <p:cNvPr id="153" name="Google Shape;153;p28"/>
          <p:cNvGraphicFramePr/>
          <p:nvPr/>
        </p:nvGraphicFramePr>
        <p:xfrm>
          <a:off x="836325" y="2173750"/>
          <a:ext cx="3000000" cy="3000000"/>
        </p:xfrm>
        <a:graphic>
          <a:graphicData uri="http://schemas.openxmlformats.org/drawingml/2006/table">
            <a:tbl>
              <a:tblPr>
                <a:noFill/>
                <a:tableStyleId>{727B2C47-E7B8-4FD9-BDFD-124BDCC74168}</a:tableStyleId>
              </a:tblPr>
              <a:tblGrid>
                <a:gridCol w="3110550"/>
                <a:gridCol w="1036850"/>
                <a:gridCol w="2073700"/>
              </a:tblGrid>
              <a:tr h="326800">
                <a:tc>
                  <a:txBody>
                    <a:bodyPr/>
                    <a:lstStyle/>
                    <a:p>
                      <a:pPr indent="0" lvl="0" marL="0" rtl="0" algn="ctr">
                        <a:spcBef>
                          <a:spcPts val="0"/>
                        </a:spcBef>
                        <a:spcAft>
                          <a:spcPts val="0"/>
                        </a:spcAft>
                        <a:buNone/>
                      </a:pPr>
                      <a:r>
                        <a:rPr b="1" lang="en" sz="1200">
                          <a:latin typeface="Inter"/>
                          <a:ea typeface="Inter"/>
                          <a:cs typeface="Inter"/>
                          <a:sym typeface="Inter"/>
                        </a:rPr>
                        <a:t>Definition</a:t>
                      </a:r>
                      <a:endParaRPr b="1" sz="1200">
                        <a:latin typeface="Inter"/>
                        <a:ea typeface="Inter"/>
                        <a:cs typeface="Inter"/>
                        <a:sym typeface="Inter"/>
                      </a:endParaRPr>
                    </a:p>
                  </a:txBody>
                  <a:tcPr marT="91425" marB="91425" marR="91425" marL="91425"/>
                </a:tc>
                <a:tc gridSpan="2">
                  <a:txBody>
                    <a:bodyPr/>
                    <a:lstStyle/>
                    <a:p>
                      <a:pPr indent="0" lvl="0" marL="0" rtl="0" algn="ctr">
                        <a:spcBef>
                          <a:spcPts val="0"/>
                        </a:spcBef>
                        <a:spcAft>
                          <a:spcPts val="0"/>
                        </a:spcAft>
                        <a:buNone/>
                      </a:pPr>
                      <a:r>
                        <a:rPr b="1" lang="en" sz="1200">
                          <a:latin typeface="Inter"/>
                          <a:ea typeface="Inter"/>
                          <a:cs typeface="Inter"/>
                          <a:sym typeface="Inter"/>
                        </a:rPr>
                        <a:t>Explain in Your Own Words</a:t>
                      </a:r>
                      <a:endParaRPr b="1" sz="1200">
                        <a:latin typeface="Inter"/>
                        <a:ea typeface="Inter"/>
                        <a:cs typeface="Inter"/>
                        <a:sym typeface="Inter"/>
                      </a:endParaRPr>
                    </a:p>
                  </a:txBody>
                  <a:tcPr marT="91425" marB="91425" marR="91425" marL="91425"/>
                </a:tc>
                <a:tc hMerge="1"/>
              </a:tr>
              <a:tr h="1307250">
                <a:tc>
                  <a:txBody>
                    <a:bodyPr/>
                    <a:lstStyle/>
                    <a:p>
                      <a:pPr indent="0" lvl="0" marL="0" rtl="0" algn="l">
                        <a:spcBef>
                          <a:spcPts val="0"/>
                        </a:spcBef>
                        <a:spcAft>
                          <a:spcPts val="0"/>
                        </a:spcAft>
                        <a:buNone/>
                      </a:pPr>
                      <a:r>
                        <a:rPr lang="en" sz="1200">
                          <a:latin typeface="Inter"/>
                          <a:ea typeface="Inter"/>
                          <a:cs typeface="Inter"/>
                          <a:sym typeface="Inter"/>
                        </a:rPr>
                        <a:t>Thinking historically means identifying and exploring the reasons why historical people, places, events, or ideas are worth remembering; that is, their historical significance.</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c gridSpan="2">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c hMerge="1"/>
              </a:tr>
            </a:tbl>
          </a:graphicData>
        </a:graphic>
      </p:graphicFrame>
      <p:pic>
        <p:nvPicPr>
          <p:cNvPr id="154" name="Google Shape;154;p28"/>
          <p:cNvPicPr preferRelativeResize="0"/>
          <p:nvPr/>
        </p:nvPicPr>
        <p:blipFill>
          <a:blip r:embed="rId5">
            <a:alphaModFix/>
          </a:blip>
          <a:stretch>
            <a:fillRect/>
          </a:stretch>
        </p:blipFill>
        <p:spPr>
          <a:xfrm>
            <a:off x="2088125" y="1437400"/>
            <a:ext cx="612975" cy="612975"/>
          </a:xfrm>
          <a:prstGeom prst="rect">
            <a:avLst/>
          </a:prstGeom>
          <a:noFill/>
          <a:ln>
            <a:noFill/>
          </a:ln>
        </p:spPr>
      </p:pic>
      <p:pic>
        <p:nvPicPr>
          <p:cNvPr id="155" name="Google Shape;155;p28"/>
          <p:cNvPicPr preferRelativeResize="0"/>
          <p:nvPr/>
        </p:nvPicPr>
        <p:blipFill>
          <a:blip r:embed="rId5">
            <a:alphaModFix/>
          </a:blip>
          <a:stretch>
            <a:fillRect/>
          </a:stretch>
        </p:blipFill>
        <p:spPr>
          <a:xfrm>
            <a:off x="5159525" y="1437400"/>
            <a:ext cx="612975" cy="612975"/>
          </a:xfrm>
          <a:prstGeom prst="rect">
            <a:avLst/>
          </a:prstGeom>
          <a:noFill/>
          <a:ln>
            <a:noFill/>
          </a:ln>
        </p:spPr>
      </p:pic>
      <p:pic>
        <p:nvPicPr>
          <p:cNvPr id="156" name="Google Shape;156;p28"/>
          <p:cNvPicPr preferRelativeResize="0"/>
          <p:nvPr/>
        </p:nvPicPr>
        <p:blipFill rotWithShape="1">
          <a:blip r:embed="rId6">
            <a:alphaModFix/>
          </a:blip>
          <a:srcRect b="0" l="3067" r="43313" t="0"/>
          <a:stretch/>
        </p:blipFill>
        <p:spPr>
          <a:xfrm>
            <a:off x="4224712" y="6719217"/>
            <a:ext cx="2456352" cy="2576831"/>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60" name="Shape 160"/>
        <p:cNvGrpSpPr/>
        <p:nvPr/>
      </p:nvGrpSpPr>
      <p:grpSpPr>
        <a:xfrm>
          <a:off x="0" y="0"/>
          <a:ext cx="0" cy="0"/>
          <a:chOff x="0" y="0"/>
          <a:chExt cx="0" cy="0"/>
        </a:xfrm>
      </p:grpSpPr>
      <p:sp>
        <p:nvSpPr>
          <p:cNvPr id="161" name="Google Shape;161;p29"/>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2400">
                <a:solidFill>
                  <a:schemeClr val="dk1"/>
                </a:solidFill>
                <a:latin typeface="Halant"/>
                <a:ea typeface="Halant"/>
                <a:cs typeface="Halant"/>
                <a:sym typeface="Halant"/>
              </a:rPr>
              <a:t>What is Historical Thinking?</a:t>
            </a:r>
            <a:endParaRPr sz="1900">
              <a:latin typeface="Halant"/>
              <a:ea typeface="Halant"/>
              <a:cs typeface="Halant"/>
              <a:sym typeface="Halant"/>
            </a:endParaRPr>
          </a:p>
        </p:txBody>
      </p:sp>
      <p:pic>
        <p:nvPicPr>
          <p:cNvPr id="162" name="Google Shape;162;p29"/>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63" name="Google Shape;163;p29"/>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a:t>
            </a:r>
            <a:r>
              <a:rPr lang="en" sz="1100">
                <a:solidFill>
                  <a:srgbClr val="666666"/>
                </a:solidFill>
                <a:latin typeface="Inter"/>
                <a:ea typeface="Inter"/>
                <a:cs typeface="Inter"/>
                <a:sym typeface="Inter"/>
              </a:rPr>
              <a:t>2025</a:t>
            </a:r>
            <a:r>
              <a:rPr lang="en" sz="1100">
                <a:solidFill>
                  <a:srgbClr val="666666"/>
                </a:solidFill>
                <a:latin typeface="Inter"/>
                <a:ea typeface="Inter"/>
                <a:cs typeface="Inter"/>
                <a:sym typeface="Inter"/>
              </a:rPr>
              <a:t>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64" name="Google Shape;164;p29"/>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65" name="Google Shape;165;p29"/>
          <p:cNvSpPr txBox="1"/>
          <p:nvPr/>
        </p:nvSpPr>
        <p:spPr>
          <a:xfrm>
            <a:off x="453675" y="700650"/>
            <a:ext cx="6986400" cy="82503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200">
                <a:solidFill>
                  <a:schemeClr val="dk1"/>
                </a:solidFill>
                <a:latin typeface="Halant"/>
                <a:ea typeface="Halant"/>
                <a:cs typeface="Halant"/>
                <a:sym typeface="Halant"/>
              </a:rPr>
              <a:t>Directions: </a:t>
            </a:r>
            <a:r>
              <a:rPr lang="en" sz="1200">
                <a:solidFill>
                  <a:schemeClr val="dk1"/>
                </a:solidFill>
                <a:latin typeface="Halant"/>
                <a:ea typeface="Halant"/>
                <a:cs typeface="Halant"/>
                <a:sym typeface="Halant"/>
              </a:rPr>
              <a:t>Read the definition of the Historical Thinking Skill. Then, write the definition in your own words. Then continue through the worksheet by watching the video and answering the questions. </a:t>
            </a:r>
            <a:endParaRPr sz="1200">
              <a:solidFill>
                <a:schemeClr val="dk1"/>
              </a:solidFill>
              <a:latin typeface="Halant"/>
              <a:ea typeface="Halant"/>
              <a:cs typeface="Halant"/>
              <a:sym typeface="Halant"/>
            </a:endParaRPr>
          </a:p>
          <a:p>
            <a:pPr indent="0" lvl="0" marL="0" rtl="0" algn="l">
              <a:spcBef>
                <a:spcPts val="0"/>
              </a:spcBef>
              <a:spcAft>
                <a:spcPts val="0"/>
              </a:spcAft>
              <a:buClr>
                <a:schemeClr val="dk1"/>
              </a:buClr>
              <a:buSzPts val="1100"/>
              <a:buFont typeface="Arial"/>
              <a:buNone/>
            </a:pPr>
            <a:r>
              <a:t/>
            </a:r>
            <a:endParaRPr sz="1200">
              <a:solidFill>
                <a:schemeClr val="dk1"/>
              </a:solidFill>
              <a:latin typeface="Halant"/>
              <a:ea typeface="Halant"/>
              <a:cs typeface="Halant"/>
              <a:sym typeface="Halant"/>
            </a:endParaRPr>
          </a:p>
          <a:p>
            <a:pPr indent="0" lvl="0" marL="0" rtl="0" algn="l">
              <a:spcBef>
                <a:spcPts val="0"/>
              </a:spcBef>
              <a:spcAft>
                <a:spcPts val="0"/>
              </a:spcAft>
              <a:buNone/>
            </a:pPr>
            <a:r>
              <a:t/>
            </a:r>
            <a:endParaRPr>
              <a:latin typeface="Halant"/>
              <a:ea typeface="Halant"/>
              <a:cs typeface="Halant"/>
              <a:sym typeface="Halant"/>
            </a:endParaRPr>
          </a:p>
          <a:p>
            <a:pPr indent="0" lvl="0" marL="0" rtl="0" algn="ctr">
              <a:spcBef>
                <a:spcPts val="0"/>
              </a:spcBef>
              <a:spcAft>
                <a:spcPts val="0"/>
              </a:spcAft>
              <a:buNone/>
            </a:pPr>
            <a:r>
              <a:rPr b="1" lang="en">
                <a:latin typeface="Halant"/>
                <a:ea typeface="Halant"/>
                <a:cs typeface="Halant"/>
                <a:sym typeface="Halant"/>
              </a:rPr>
              <a:t>Historical Thinking Skill: </a:t>
            </a:r>
            <a:endParaRPr b="1">
              <a:latin typeface="Halant"/>
              <a:ea typeface="Halant"/>
              <a:cs typeface="Halant"/>
              <a:sym typeface="Halant"/>
            </a:endParaRPr>
          </a:p>
          <a:p>
            <a:pPr indent="0" lvl="0" marL="0" rtl="0" algn="ctr">
              <a:spcBef>
                <a:spcPts val="0"/>
              </a:spcBef>
              <a:spcAft>
                <a:spcPts val="0"/>
              </a:spcAft>
              <a:buNone/>
            </a:pPr>
            <a:r>
              <a:rPr b="1" lang="en">
                <a:latin typeface="Halant"/>
                <a:ea typeface="Halant"/>
                <a:cs typeface="Halant"/>
                <a:sym typeface="Halant"/>
              </a:rPr>
              <a:t>Contextualization &amp; Sourcing</a:t>
            </a:r>
            <a:endParaRPr b="1">
              <a:latin typeface="Halant"/>
              <a:ea typeface="Halant"/>
              <a:cs typeface="Halant"/>
              <a:sym typeface="Halant"/>
            </a:endParaRPr>
          </a:p>
          <a:p>
            <a:pPr indent="0" lvl="0" marL="0" rtl="0" algn="ctr">
              <a:spcBef>
                <a:spcPts val="0"/>
              </a:spcBef>
              <a:spcAft>
                <a:spcPts val="0"/>
              </a:spcAft>
              <a:buNone/>
            </a:pPr>
            <a:r>
              <a:t/>
            </a:r>
            <a:endParaRPr b="1">
              <a:latin typeface="Halant"/>
              <a:ea typeface="Halant"/>
              <a:cs typeface="Halant"/>
              <a:sym typeface="Halant"/>
            </a:endParaRPr>
          </a:p>
          <a:p>
            <a:pPr indent="0" lvl="0" marL="0" rtl="0" algn="ctr">
              <a:spcBef>
                <a:spcPts val="0"/>
              </a:spcBef>
              <a:spcAft>
                <a:spcPts val="0"/>
              </a:spcAft>
              <a:buNone/>
            </a:pPr>
            <a:r>
              <a:t/>
            </a:r>
            <a:endParaRPr b="1">
              <a:latin typeface="Halant"/>
              <a:ea typeface="Halant"/>
              <a:cs typeface="Halant"/>
              <a:sym typeface="Halant"/>
            </a:endParaRPr>
          </a:p>
          <a:p>
            <a:pPr indent="0" lvl="0" marL="0" rtl="0" algn="ctr">
              <a:spcBef>
                <a:spcPts val="0"/>
              </a:spcBef>
              <a:spcAft>
                <a:spcPts val="0"/>
              </a:spcAft>
              <a:buNone/>
            </a:pPr>
            <a:r>
              <a:t/>
            </a:r>
            <a:endParaRPr b="1">
              <a:latin typeface="Halant"/>
              <a:ea typeface="Halant"/>
              <a:cs typeface="Halant"/>
              <a:sym typeface="Halant"/>
            </a:endParaRPr>
          </a:p>
          <a:p>
            <a:pPr indent="0" lvl="0" marL="0" rtl="0" algn="ctr">
              <a:spcBef>
                <a:spcPts val="0"/>
              </a:spcBef>
              <a:spcAft>
                <a:spcPts val="0"/>
              </a:spcAft>
              <a:buNone/>
            </a:pPr>
            <a:r>
              <a:t/>
            </a:r>
            <a:endParaRPr b="1">
              <a:latin typeface="Halant"/>
              <a:ea typeface="Halant"/>
              <a:cs typeface="Halant"/>
              <a:sym typeface="Halant"/>
            </a:endParaRPr>
          </a:p>
          <a:p>
            <a:pPr indent="0" lvl="0" marL="0" rtl="0" algn="ctr">
              <a:spcBef>
                <a:spcPts val="0"/>
              </a:spcBef>
              <a:spcAft>
                <a:spcPts val="0"/>
              </a:spcAft>
              <a:buNone/>
            </a:pPr>
            <a:r>
              <a:t/>
            </a:r>
            <a:endParaRPr b="1">
              <a:latin typeface="Halant"/>
              <a:ea typeface="Halant"/>
              <a:cs typeface="Halant"/>
              <a:sym typeface="Halant"/>
            </a:endParaRPr>
          </a:p>
          <a:p>
            <a:pPr indent="0" lvl="0" marL="0" rtl="0" algn="ctr">
              <a:spcBef>
                <a:spcPts val="0"/>
              </a:spcBef>
              <a:spcAft>
                <a:spcPts val="0"/>
              </a:spcAft>
              <a:buNone/>
            </a:pPr>
            <a:r>
              <a:t/>
            </a:r>
            <a:endParaRPr b="1">
              <a:latin typeface="Halant"/>
              <a:ea typeface="Halant"/>
              <a:cs typeface="Halant"/>
              <a:sym typeface="Halant"/>
            </a:endParaRPr>
          </a:p>
          <a:p>
            <a:pPr indent="0" lvl="0" marL="0" rtl="0" algn="ctr">
              <a:spcBef>
                <a:spcPts val="0"/>
              </a:spcBef>
              <a:spcAft>
                <a:spcPts val="0"/>
              </a:spcAft>
              <a:buNone/>
            </a:pPr>
            <a:r>
              <a:t/>
            </a:r>
            <a:endParaRPr b="1">
              <a:latin typeface="Halant"/>
              <a:ea typeface="Halant"/>
              <a:cs typeface="Halant"/>
              <a:sym typeface="Halant"/>
            </a:endParaRPr>
          </a:p>
          <a:p>
            <a:pPr indent="0" lvl="0" marL="0" rtl="0" algn="ctr">
              <a:spcBef>
                <a:spcPts val="0"/>
              </a:spcBef>
              <a:spcAft>
                <a:spcPts val="0"/>
              </a:spcAft>
              <a:buNone/>
            </a:pPr>
            <a:r>
              <a:t/>
            </a:r>
            <a:endParaRPr b="1">
              <a:latin typeface="Halant"/>
              <a:ea typeface="Halant"/>
              <a:cs typeface="Halant"/>
              <a:sym typeface="Halant"/>
            </a:endParaRPr>
          </a:p>
          <a:p>
            <a:pPr indent="0" lvl="0" marL="0" rtl="0" algn="ctr">
              <a:spcBef>
                <a:spcPts val="0"/>
              </a:spcBef>
              <a:spcAft>
                <a:spcPts val="0"/>
              </a:spcAft>
              <a:buNone/>
            </a:pPr>
            <a:r>
              <a:t/>
            </a:r>
            <a:endParaRPr b="1">
              <a:latin typeface="Halant"/>
              <a:ea typeface="Halant"/>
              <a:cs typeface="Halant"/>
              <a:sym typeface="Halant"/>
            </a:endParaRPr>
          </a:p>
          <a:p>
            <a:pPr indent="0" lvl="0" marL="0" rtl="0" algn="ctr">
              <a:spcBef>
                <a:spcPts val="0"/>
              </a:spcBef>
              <a:spcAft>
                <a:spcPts val="0"/>
              </a:spcAft>
              <a:buNone/>
            </a:pPr>
            <a:r>
              <a:t/>
            </a:r>
            <a:endParaRPr b="1">
              <a:latin typeface="Halant"/>
              <a:ea typeface="Halant"/>
              <a:cs typeface="Halant"/>
              <a:sym typeface="Halant"/>
            </a:endParaRPr>
          </a:p>
          <a:p>
            <a:pPr indent="0" lvl="0" marL="0" rtl="0" algn="ctr">
              <a:spcBef>
                <a:spcPts val="0"/>
              </a:spcBef>
              <a:spcAft>
                <a:spcPts val="0"/>
              </a:spcAft>
              <a:buNone/>
            </a:pPr>
            <a:r>
              <a:t/>
            </a:r>
            <a:endParaRPr b="1">
              <a:latin typeface="Halant"/>
              <a:ea typeface="Halant"/>
              <a:cs typeface="Halant"/>
              <a:sym typeface="Halant"/>
            </a:endParaRPr>
          </a:p>
          <a:p>
            <a:pPr indent="0" lvl="0" marL="0" rtl="0" algn="ctr">
              <a:spcBef>
                <a:spcPts val="0"/>
              </a:spcBef>
              <a:spcAft>
                <a:spcPts val="0"/>
              </a:spcAft>
              <a:buNone/>
            </a:pPr>
            <a:r>
              <a:t/>
            </a:r>
            <a:endParaRPr b="1">
              <a:latin typeface="Halant"/>
              <a:ea typeface="Halant"/>
              <a:cs typeface="Halant"/>
              <a:sym typeface="Halant"/>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Looking at the icon, how does is portray the thinking skill?</a:t>
            </a:r>
            <a:endParaRPr sz="1200">
              <a:solidFill>
                <a:schemeClr val="dk1"/>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Watch the </a:t>
            </a:r>
            <a:r>
              <a:rPr lang="en" sz="1200">
                <a:solidFill>
                  <a:schemeClr val="dk1"/>
                </a:solidFill>
                <a:latin typeface="Inter"/>
                <a:ea typeface="Inter"/>
                <a:cs typeface="Inter"/>
                <a:sym typeface="Inter"/>
              </a:rPr>
              <a:t>video</a:t>
            </a:r>
            <a:r>
              <a:rPr lang="en" sz="1200">
                <a:solidFill>
                  <a:schemeClr val="dk1"/>
                </a:solidFill>
                <a:latin typeface="Inter"/>
                <a:ea typeface="Inter"/>
                <a:cs typeface="Inter"/>
                <a:sym typeface="Inter"/>
              </a:rPr>
              <a:t> on Contextualization and Sourcing</a:t>
            </a:r>
            <a:r>
              <a:rPr lang="en" sz="1200">
                <a:solidFill>
                  <a:schemeClr val="dk1"/>
                </a:solidFill>
                <a:latin typeface="Inter"/>
                <a:ea typeface="Inter"/>
                <a:cs typeface="Inter"/>
                <a:sym typeface="Inter"/>
              </a:rPr>
              <a:t> from Thinking Nation’s Executive Director, Zachary Coté.</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Question 1</a:t>
            </a:r>
            <a:endParaRPr sz="1200">
              <a:solidFill>
                <a:schemeClr val="dk1"/>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Question 2</a:t>
            </a:r>
            <a:endParaRPr sz="1200">
              <a:solidFill>
                <a:schemeClr val="dk1"/>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“Say it in Six:” Explain the Historical </a:t>
            </a:r>
            <a:endParaRPr sz="1200">
              <a:solidFill>
                <a:schemeClr val="dk1"/>
              </a:solidFill>
              <a:latin typeface="Inter"/>
              <a:ea typeface="Inter"/>
              <a:cs typeface="Inter"/>
              <a:sym typeface="Inter"/>
            </a:endParaRPr>
          </a:p>
          <a:p>
            <a:pPr indent="0" lvl="0" marL="457200" rtl="0" algn="l">
              <a:spcBef>
                <a:spcPts val="0"/>
              </a:spcBef>
              <a:spcAft>
                <a:spcPts val="0"/>
              </a:spcAft>
              <a:buNone/>
            </a:pPr>
            <a:r>
              <a:rPr lang="en" sz="1200">
                <a:solidFill>
                  <a:schemeClr val="dk1"/>
                </a:solidFill>
                <a:latin typeface="Inter"/>
                <a:ea typeface="Inter"/>
                <a:cs typeface="Inter"/>
                <a:sym typeface="Inter"/>
              </a:rPr>
              <a:t>Thinking Skill of Contextualization and </a:t>
            </a:r>
            <a:endParaRPr sz="1200">
              <a:solidFill>
                <a:schemeClr val="dk1"/>
              </a:solidFill>
              <a:latin typeface="Inter"/>
              <a:ea typeface="Inter"/>
              <a:cs typeface="Inter"/>
              <a:sym typeface="Inter"/>
            </a:endParaRPr>
          </a:p>
          <a:p>
            <a:pPr indent="0" lvl="0" marL="457200" rtl="0" algn="l">
              <a:spcBef>
                <a:spcPts val="0"/>
              </a:spcBef>
              <a:spcAft>
                <a:spcPts val="0"/>
              </a:spcAft>
              <a:buNone/>
            </a:pPr>
            <a:r>
              <a:rPr lang="en" sz="1200">
                <a:solidFill>
                  <a:schemeClr val="dk1"/>
                </a:solidFill>
                <a:latin typeface="Inter"/>
                <a:ea typeface="Inter"/>
                <a:cs typeface="Inter"/>
                <a:sym typeface="Inter"/>
              </a:rPr>
              <a:t>Sourcing. However, you can only use six </a:t>
            </a:r>
            <a:endParaRPr sz="1200">
              <a:solidFill>
                <a:schemeClr val="dk1"/>
              </a:solidFill>
              <a:latin typeface="Inter"/>
              <a:ea typeface="Inter"/>
              <a:cs typeface="Inter"/>
              <a:sym typeface="Inter"/>
            </a:endParaRPr>
          </a:p>
          <a:p>
            <a:pPr indent="0" lvl="0" marL="457200" rtl="0" algn="l">
              <a:spcBef>
                <a:spcPts val="0"/>
              </a:spcBef>
              <a:spcAft>
                <a:spcPts val="0"/>
              </a:spcAft>
              <a:buNone/>
            </a:pPr>
            <a:r>
              <a:rPr lang="en" sz="1200">
                <a:solidFill>
                  <a:schemeClr val="dk1"/>
                </a:solidFill>
                <a:latin typeface="Inter"/>
                <a:ea typeface="Inter"/>
                <a:cs typeface="Inter"/>
                <a:sym typeface="Inter"/>
              </a:rPr>
              <a:t>words (no more, no less), but it does not </a:t>
            </a:r>
            <a:endParaRPr sz="1200">
              <a:solidFill>
                <a:schemeClr val="dk1"/>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have to be grammatically correct.</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b="1">
              <a:latin typeface="Halant"/>
              <a:ea typeface="Halant"/>
              <a:cs typeface="Halant"/>
              <a:sym typeface="Halant"/>
            </a:endParaRPr>
          </a:p>
        </p:txBody>
      </p:sp>
      <p:pic>
        <p:nvPicPr>
          <p:cNvPr id="166" name="Google Shape;166;p29"/>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167" name="Google Shape;167;p29"/>
          <p:cNvSpPr txBox="1"/>
          <p:nvPr/>
        </p:nvSpPr>
        <p:spPr>
          <a:xfrm>
            <a:off x="2782100" y="9353425"/>
            <a:ext cx="5010300" cy="4770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t/>
            </a:r>
            <a:endParaRPr sz="1900">
              <a:solidFill>
                <a:schemeClr val="dk2"/>
              </a:solidFill>
            </a:endParaRPr>
          </a:p>
        </p:txBody>
      </p:sp>
      <p:graphicFrame>
        <p:nvGraphicFramePr>
          <p:cNvPr id="168" name="Google Shape;168;p29"/>
          <p:cNvGraphicFramePr/>
          <p:nvPr/>
        </p:nvGraphicFramePr>
        <p:xfrm>
          <a:off x="836325" y="2173750"/>
          <a:ext cx="3000000" cy="3000000"/>
        </p:xfrm>
        <a:graphic>
          <a:graphicData uri="http://schemas.openxmlformats.org/drawingml/2006/table">
            <a:tbl>
              <a:tblPr>
                <a:noFill/>
                <a:tableStyleId>{727B2C47-E7B8-4FD9-BDFD-124BDCC74168}</a:tableStyleId>
              </a:tblPr>
              <a:tblGrid>
                <a:gridCol w="3110550"/>
                <a:gridCol w="1036850"/>
                <a:gridCol w="2073700"/>
              </a:tblGrid>
              <a:tr h="322675">
                <a:tc>
                  <a:txBody>
                    <a:bodyPr/>
                    <a:lstStyle/>
                    <a:p>
                      <a:pPr indent="0" lvl="0" marL="0" rtl="0" algn="ctr">
                        <a:spcBef>
                          <a:spcPts val="0"/>
                        </a:spcBef>
                        <a:spcAft>
                          <a:spcPts val="0"/>
                        </a:spcAft>
                        <a:buNone/>
                      </a:pPr>
                      <a:r>
                        <a:rPr b="1" lang="en" sz="1200">
                          <a:latin typeface="Inter"/>
                          <a:ea typeface="Inter"/>
                          <a:cs typeface="Inter"/>
                          <a:sym typeface="Inter"/>
                        </a:rPr>
                        <a:t>Definition</a:t>
                      </a:r>
                      <a:endParaRPr b="1" sz="1200">
                        <a:latin typeface="Inter"/>
                        <a:ea typeface="Inter"/>
                        <a:cs typeface="Inter"/>
                        <a:sym typeface="Inter"/>
                      </a:endParaRPr>
                    </a:p>
                  </a:txBody>
                  <a:tcPr marT="91425" marB="91425" marR="91425" marL="91425"/>
                </a:tc>
                <a:tc gridSpan="2">
                  <a:txBody>
                    <a:bodyPr/>
                    <a:lstStyle/>
                    <a:p>
                      <a:pPr indent="0" lvl="0" marL="0" rtl="0" algn="ctr">
                        <a:spcBef>
                          <a:spcPts val="0"/>
                        </a:spcBef>
                        <a:spcAft>
                          <a:spcPts val="0"/>
                        </a:spcAft>
                        <a:buNone/>
                      </a:pPr>
                      <a:r>
                        <a:rPr b="1" lang="en" sz="1200">
                          <a:latin typeface="Inter"/>
                          <a:ea typeface="Inter"/>
                          <a:cs typeface="Inter"/>
                          <a:sym typeface="Inter"/>
                        </a:rPr>
                        <a:t>Explain in Your Own Words</a:t>
                      </a:r>
                      <a:endParaRPr b="1" sz="1200">
                        <a:latin typeface="Inter"/>
                        <a:ea typeface="Inter"/>
                        <a:cs typeface="Inter"/>
                        <a:sym typeface="Inter"/>
                      </a:endParaRPr>
                    </a:p>
                  </a:txBody>
                  <a:tcPr marT="91425" marB="91425" marR="91425" marL="91425"/>
                </a:tc>
                <a:tc hMerge="1"/>
              </a:tr>
              <a:tr h="1733300">
                <a:tc>
                  <a:txBody>
                    <a:bodyPr/>
                    <a:lstStyle/>
                    <a:p>
                      <a:pPr indent="0" lvl="0" marL="0" rtl="0" algn="l">
                        <a:spcBef>
                          <a:spcPts val="0"/>
                        </a:spcBef>
                        <a:spcAft>
                          <a:spcPts val="0"/>
                        </a:spcAft>
                        <a:buNone/>
                      </a:pPr>
                      <a:r>
                        <a:rPr lang="en" sz="1200">
                          <a:latin typeface="Inter"/>
                          <a:ea typeface="Inter"/>
                          <a:cs typeface="Inter"/>
                          <a:sym typeface="Inter"/>
                        </a:rPr>
                        <a:t>Thinking historically means interpreting historical events, developments, or processes in light of the surrounding historical context. It also means understanding key information about a historical source, such as its purpose, perspective, and reliability as a piece of evidence.</a:t>
                      </a:r>
                      <a:endParaRPr sz="1200">
                        <a:latin typeface="Inter"/>
                        <a:ea typeface="Inter"/>
                        <a:cs typeface="Inter"/>
                        <a:sym typeface="Inter"/>
                      </a:endParaRPr>
                    </a:p>
                  </a:txBody>
                  <a:tcPr marT="91425" marB="91425" marR="91425" marL="91425"/>
                </a:tc>
                <a:tc gridSpan="2">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c hMerge="1"/>
              </a:tr>
            </a:tbl>
          </a:graphicData>
        </a:graphic>
      </p:graphicFrame>
      <p:pic>
        <p:nvPicPr>
          <p:cNvPr id="169" name="Google Shape;169;p29"/>
          <p:cNvPicPr preferRelativeResize="0"/>
          <p:nvPr/>
        </p:nvPicPr>
        <p:blipFill>
          <a:blip r:embed="rId5">
            <a:alphaModFix/>
          </a:blip>
          <a:stretch>
            <a:fillRect/>
          </a:stretch>
        </p:blipFill>
        <p:spPr>
          <a:xfrm>
            <a:off x="1977825" y="1436775"/>
            <a:ext cx="636525" cy="636525"/>
          </a:xfrm>
          <a:prstGeom prst="rect">
            <a:avLst/>
          </a:prstGeom>
          <a:noFill/>
          <a:ln>
            <a:noFill/>
          </a:ln>
        </p:spPr>
      </p:pic>
      <p:pic>
        <p:nvPicPr>
          <p:cNvPr id="170" name="Google Shape;170;p29"/>
          <p:cNvPicPr preferRelativeResize="0"/>
          <p:nvPr/>
        </p:nvPicPr>
        <p:blipFill>
          <a:blip r:embed="rId5">
            <a:alphaModFix/>
          </a:blip>
          <a:stretch>
            <a:fillRect/>
          </a:stretch>
        </p:blipFill>
        <p:spPr>
          <a:xfrm>
            <a:off x="5309050" y="1436775"/>
            <a:ext cx="636525" cy="636525"/>
          </a:xfrm>
          <a:prstGeom prst="rect">
            <a:avLst/>
          </a:prstGeom>
          <a:noFill/>
          <a:ln>
            <a:noFill/>
          </a:ln>
        </p:spPr>
      </p:pic>
      <p:pic>
        <p:nvPicPr>
          <p:cNvPr id="171" name="Google Shape;171;p29"/>
          <p:cNvPicPr preferRelativeResize="0"/>
          <p:nvPr/>
        </p:nvPicPr>
        <p:blipFill rotWithShape="1">
          <a:blip r:embed="rId6">
            <a:alphaModFix/>
          </a:blip>
          <a:srcRect b="0" l="3067" r="43313" t="0"/>
          <a:stretch/>
        </p:blipFill>
        <p:spPr>
          <a:xfrm>
            <a:off x="4224712" y="6719217"/>
            <a:ext cx="2456352" cy="2576831"/>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75" name="Shape 175"/>
        <p:cNvGrpSpPr/>
        <p:nvPr/>
      </p:nvGrpSpPr>
      <p:grpSpPr>
        <a:xfrm>
          <a:off x="0" y="0"/>
          <a:ext cx="0" cy="0"/>
          <a:chOff x="0" y="0"/>
          <a:chExt cx="0" cy="0"/>
        </a:xfrm>
      </p:grpSpPr>
      <p:sp>
        <p:nvSpPr>
          <p:cNvPr id="176" name="Google Shape;176;p30"/>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2400">
                <a:solidFill>
                  <a:schemeClr val="dk1"/>
                </a:solidFill>
                <a:latin typeface="Halant"/>
                <a:ea typeface="Halant"/>
                <a:cs typeface="Halant"/>
                <a:sym typeface="Halant"/>
              </a:rPr>
              <a:t>What is Historical Thinking?</a:t>
            </a:r>
            <a:endParaRPr sz="1900">
              <a:latin typeface="Halant"/>
              <a:ea typeface="Halant"/>
              <a:cs typeface="Halant"/>
              <a:sym typeface="Halant"/>
            </a:endParaRPr>
          </a:p>
        </p:txBody>
      </p:sp>
      <p:pic>
        <p:nvPicPr>
          <p:cNvPr id="177" name="Google Shape;177;p30"/>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78" name="Google Shape;178;p30"/>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a:t>
            </a:r>
            <a:r>
              <a:rPr lang="en" sz="1100">
                <a:solidFill>
                  <a:srgbClr val="666666"/>
                </a:solidFill>
                <a:latin typeface="Inter"/>
                <a:ea typeface="Inter"/>
                <a:cs typeface="Inter"/>
                <a:sym typeface="Inter"/>
              </a:rPr>
              <a:t>2025</a:t>
            </a:r>
            <a:r>
              <a:rPr lang="en" sz="1100">
                <a:solidFill>
                  <a:srgbClr val="666666"/>
                </a:solidFill>
                <a:latin typeface="Inter"/>
                <a:ea typeface="Inter"/>
                <a:cs typeface="Inter"/>
                <a:sym typeface="Inter"/>
              </a:rPr>
              <a:t>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79" name="Google Shape;179;p30"/>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80" name="Google Shape;180;p30"/>
          <p:cNvSpPr txBox="1"/>
          <p:nvPr/>
        </p:nvSpPr>
        <p:spPr>
          <a:xfrm>
            <a:off x="453675" y="700650"/>
            <a:ext cx="6986400" cy="7819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200">
                <a:solidFill>
                  <a:schemeClr val="dk1"/>
                </a:solidFill>
                <a:latin typeface="Halant"/>
                <a:ea typeface="Halant"/>
                <a:cs typeface="Halant"/>
                <a:sym typeface="Halant"/>
              </a:rPr>
              <a:t>Directions: </a:t>
            </a:r>
            <a:r>
              <a:rPr lang="en" sz="1200">
                <a:solidFill>
                  <a:schemeClr val="dk1"/>
                </a:solidFill>
                <a:latin typeface="Halant"/>
                <a:ea typeface="Halant"/>
                <a:cs typeface="Halant"/>
                <a:sym typeface="Halant"/>
              </a:rPr>
              <a:t>Read the definition of the Historical Thinking Skill. Then, write the definition in your own words. Then continue through the worksheet by watching the video and answering the questions. </a:t>
            </a:r>
            <a:endParaRPr sz="1200">
              <a:solidFill>
                <a:schemeClr val="dk1"/>
              </a:solidFill>
              <a:latin typeface="Halant"/>
              <a:ea typeface="Halant"/>
              <a:cs typeface="Halant"/>
              <a:sym typeface="Halant"/>
            </a:endParaRPr>
          </a:p>
          <a:p>
            <a:pPr indent="0" lvl="0" marL="0" rtl="0" algn="l">
              <a:spcBef>
                <a:spcPts val="0"/>
              </a:spcBef>
              <a:spcAft>
                <a:spcPts val="0"/>
              </a:spcAft>
              <a:buClr>
                <a:schemeClr val="dk1"/>
              </a:buClr>
              <a:buSzPts val="1100"/>
              <a:buFont typeface="Arial"/>
              <a:buNone/>
            </a:pPr>
            <a:r>
              <a:t/>
            </a:r>
            <a:endParaRPr sz="1200">
              <a:solidFill>
                <a:schemeClr val="dk1"/>
              </a:solidFill>
              <a:latin typeface="Halant"/>
              <a:ea typeface="Halant"/>
              <a:cs typeface="Halant"/>
              <a:sym typeface="Halant"/>
            </a:endParaRPr>
          </a:p>
          <a:p>
            <a:pPr indent="0" lvl="0" marL="0" rtl="0" algn="l">
              <a:spcBef>
                <a:spcPts val="0"/>
              </a:spcBef>
              <a:spcAft>
                <a:spcPts val="0"/>
              </a:spcAft>
              <a:buNone/>
            </a:pPr>
            <a:r>
              <a:t/>
            </a:r>
            <a:endParaRPr>
              <a:latin typeface="Halant"/>
              <a:ea typeface="Halant"/>
              <a:cs typeface="Halant"/>
              <a:sym typeface="Halant"/>
            </a:endParaRPr>
          </a:p>
          <a:p>
            <a:pPr indent="0" lvl="0" marL="0" rtl="0" algn="ctr">
              <a:spcBef>
                <a:spcPts val="0"/>
              </a:spcBef>
              <a:spcAft>
                <a:spcPts val="0"/>
              </a:spcAft>
              <a:buNone/>
            </a:pPr>
            <a:r>
              <a:rPr b="1" lang="en">
                <a:latin typeface="Halant"/>
                <a:ea typeface="Halant"/>
                <a:cs typeface="Halant"/>
                <a:sym typeface="Halant"/>
              </a:rPr>
              <a:t>Historical Thinking Skill: </a:t>
            </a:r>
            <a:endParaRPr b="1">
              <a:latin typeface="Halant"/>
              <a:ea typeface="Halant"/>
              <a:cs typeface="Halant"/>
              <a:sym typeface="Halant"/>
            </a:endParaRPr>
          </a:p>
          <a:p>
            <a:pPr indent="0" lvl="0" marL="0" rtl="0" algn="ctr">
              <a:spcBef>
                <a:spcPts val="0"/>
              </a:spcBef>
              <a:spcAft>
                <a:spcPts val="0"/>
              </a:spcAft>
              <a:buNone/>
            </a:pPr>
            <a:r>
              <a:rPr b="1" lang="en">
                <a:latin typeface="Halant"/>
                <a:ea typeface="Halant"/>
                <a:cs typeface="Halant"/>
                <a:sym typeface="Halant"/>
              </a:rPr>
              <a:t>Comparison</a:t>
            </a:r>
            <a:endParaRPr b="1">
              <a:latin typeface="Halant"/>
              <a:ea typeface="Halant"/>
              <a:cs typeface="Halant"/>
              <a:sym typeface="Halant"/>
            </a:endParaRPr>
          </a:p>
          <a:p>
            <a:pPr indent="0" lvl="0" marL="0" rtl="0" algn="ctr">
              <a:spcBef>
                <a:spcPts val="0"/>
              </a:spcBef>
              <a:spcAft>
                <a:spcPts val="0"/>
              </a:spcAft>
              <a:buNone/>
            </a:pPr>
            <a:r>
              <a:t/>
            </a:r>
            <a:endParaRPr b="1">
              <a:latin typeface="Halant"/>
              <a:ea typeface="Halant"/>
              <a:cs typeface="Halant"/>
              <a:sym typeface="Halant"/>
            </a:endParaRPr>
          </a:p>
          <a:p>
            <a:pPr indent="0" lvl="0" marL="0" rtl="0" algn="ctr">
              <a:spcBef>
                <a:spcPts val="0"/>
              </a:spcBef>
              <a:spcAft>
                <a:spcPts val="0"/>
              </a:spcAft>
              <a:buNone/>
            </a:pPr>
            <a:r>
              <a:t/>
            </a:r>
            <a:endParaRPr b="1">
              <a:latin typeface="Halant"/>
              <a:ea typeface="Halant"/>
              <a:cs typeface="Halant"/>
              <a:sym typeface="Halant"/>
            </a:endParaRPr>
          </a:p>
          <a:p>
            <a:pPr indent="0" lvl="0" marL="0" rtl="0" algn="ctr">
              <a:spcBef>
                <a:spcPts val="0"/>
              </a:spcBef>
              <a:spcAft>
                <a:spcPts val="0"/>
              </a:spcAft>
              <a:buNone/>
            </a:pPr>
            <a:r>
              <a:t/>
            </a:r>
            <a:endParaRPr b="1">
              <a:latin typeface="Halant"/>
              <a:ea typeface="Halant"/>
              <a:cs typeface="Halant"/>
              <a:sym typeface="Halant"/>
            </a:endParaRPr>
          </a:p>
          <a:p>
            <a:pPr indent="0" lvl="0" marL="0" rtl="0" algn="ctr">
              <a:spcBef>
                <a:spcPts val="0"/>
              </a:spcBef>
              <a:spcAft>
                <a:spcPts val="0"/>
              </a:spcAft>
              <a:buNone/>
            </a:pPr>
            <a:r>
              <a:t/>
            </a:r>
            <a:endParaRPr b="1">
              <a:latin typeface="Halant"/>
              <a:ea typeface="Halant"/>
              <a:cs typeface="Halant"/>
              <a:sym typeface="Halant"/>
            </a:endParaRPr>
          </a:p>
          <a:p>
            <a:pPr indent="0" lvl="0" marL="0" rtl="0" algn="ctr">
              <a:spcBef>
                <a:spcPts val="0"/>
              </a:spcBef>
              <a:spcAft>
                <a:spcPts val="0"/>
              </a:spcAft>
              <a:buNone/>
            </a:pPr>
            <a:r>
              <a:t/>
            </a:r>
            <a:endParaRPr b="1">
              <a:latin typeface="Halant"/>
              <a:ea typeface="Halant"/>
              <a:cs typeface="Halant"/>
              <a:sym typeface="Halant"/>
            </a:endParaRPr>
          </a:p>
          <a:p>
            <a:pPr indent="0" lvl="0" marL="0" rtl="0" algn="ctr">
              <a:spcBef>
                <a:spcPts val="0"/>
              </a:spcBef>
              <a:spcAft>
                <a:spcPts val="0"/>
              </a:spcAft>
              <a:buNone/>
            </a:pPr>
            <a:r>
              <a:t/>
            </a:r>
            <a:endParaRPr b="1">
              <a:latin typeface="Halant"/>
              <a:ea typeface="Halant"/>
              <a:cs typeface="Halant"/>
              <a:sym typeface="Halant"/>
            </a:endParaRPr>
          </a:p>
          <a:p>
            <a:pPr indent="0" lvl="0" marL="0" rtl="0" algn="ctr">
              <a:spcBef>
                <a:spcPts val="0"/>
              </a:spcBef>
              <a:spcAft>
                <a:spcPts val="0"/>
              </a:spcAft>
              <a:buNone/>
            </a:pPr>
            <a:r>
              <a:t/>
            </a:r>
            <a:endParaRPr b="1">
              <a:latin typeface="Halant"/>
              <a:ea typeface="Halant"/>
              <a:cs typeface="Halant"/>
              <a:sym typeface="Halant"/>
            </a:endParaRPr>
          </a:p>
          <a:p>
            <a:pPr indent="0" lvl="0" marL="0" rtl="0" algn="ctr">
              <a:spcBef>
                <a:spcPts val="0"/>
              </a:spcBef>
              <a:spcAft>
                <a:spcPts val="0"/>
              </a:spcAft>
              <a:buNone/>
            </a:pPr>
            <a:r>
              <a:t/>
            </a:r>
            <a:endParaRPr b="1">
              <a:latin typeface="Halant"/>
              <a:ea typeface="Halant"/>
              <a:cs typeface="Halant"/>
              <a:sym typeface="Halant"/>
            </a:endParaRPr>
          </a:p>
          <a:p>
            <a:pPr indent="0" lvl="0" marL="0" rtl="0" algn="ctr">
              <a:spcBef>
                <a:spcPts val="0"/>
              </a:spcBef>
              <a:spcAft>
                <a:spcPts val="0"/>
              </a:spcAft>
              <a:buNone/>
            </a:pPr>
            <a:r>
              <a:t/>
            </a:r>
            <a:endParaRPr b="1">
              <a:latin typeface="Halant"/>
              <a:ea typeface="Halant"/>
              <a:cs typeface="Halant"/>
              <a:sym typeface="Halant"/>
            </a:endParaRPr>
          </a:p>
          <a:p>
            <a:pPr indent="0" lvl="0" marL="0" rtl="0" algn="ctr">
              <a:spcBef>
                <a:spcPts val="0"/>
              </a:spcBef>
              <a:spcAft>
                <a:spcPts val="0"/>
              </a:spcAft>
              <a:buNone/>
            </a:pPr>
            <a:r>
              <a:t/>
            </a:r>
            <a:endParaRPr b="1">
              <a:latin typeface="Halant"/>
              <a:ea typeface="Halant"/>
              <a:cs typeface="Halant"/>
              <a:sym typeface="Halant"/>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Looking at the icon, how does is portray the thinking skill?</a:t>
            </a:r>
            <a:endParaRPr sz="1200">
              <a:solidFill>
                <a:schemeClr val="dk1"/>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Watch the </a:t>
            </a:r>
            <a:r>
              <a:rPr lang="en" sz="1200">
                <a:solidFill>
                  <a:schemeClr val="dk1"/>
                </a:solidFill>
                <a:latin typeface="Inter"/>
                <a:ea typeface="Inter"/>
                <a:cs typeface="Inter"/>
                <a:sym typeface="Inter"/>
              </a:rPr>
              <a:t>video</a:t>
            </a:r>
            <a:r>
              <a:rPr lang="en" sz="1200">
                <a:solidFill>
                  <a:schemeClr val="dk1"/>
                </a:solidFill>
                <a:latin typeface="Inter"/>
                <a:ea typeface="Inter"/>
                <a:cs typeface="Inter"/>
                <a:sym typeface="Inter"/>
              </a:rPr>
              <a:t> on Comparison from Thinking Na</a:t>
            </a:r>
            <a:r>
              <a:rPr lang="en" sz="1200">
                <a:solidFill>
                  <a:schemeClr val="dk1"/>
                </a:solidFill>
                <a:latin typeface="Inter"/>
                <a:ea typeface="Inter"/>
                <a:cs typeface="Inter"/>
                <a:sym typeface="Inter"/>
              </a:rPr>
              <a:t>tion’s Executive Director, Zachary Coté.</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Question 1</a:t>
            </a:r>
            <a:endParaRPr sz="1200">
              <a:solidFill>
                <a:schemeClr val="dk1"/>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Question 2</a:t>
            </a:r>
            <a:endParaRPr sz="1200">
              <a:solidFill>
                <a:schemeClr val="dk1"/>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“Say it in Six:” Explain the Historical </a:t>
            </a:r>
            <a:endParaRPr sz="1200">
              <a:solidFill>
                <a:schemeClr val="dk1"/>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Thinking Skill of Comparison. However, you </a:t>
            </a:r>
            <a:endParaRPr sz="1200">
              <a:solidFill>
                <a:schemeClr val="dk1"/>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can only use six words (no more, no less), </a:t>
            </a:r>
            <a:endParaRPr sz="1200">
              <a:solidFill>
                <a:schemeClr val="dk1"/>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but it does not have to be grammatically</a:t>
            </a:r>
            <a:endParaRPr sz="1200">
              <a:solidFill>
                <a:schemeClr val="dk1"/>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 correct.</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b="1">
              <a:latin typeface="Halant"/>
              <a:ea typeface="Halant"/>
              <a:cs typeface="Halant"/>
              <a:sym typeface="Halant"/>
            </a:endParaRPr>
          </a:p>
        </p:txBody>
      </p:sp>
      <p:pic>
        <p:nvPicPr>
          <p:cNvPr id="181" name="Google Shape;181;p30"/>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182" name="Google Shape;182;p30"/>
          <p:cNvSpPr txBox="1"/>
          <p:nvPr/>
        </p:nvSpPr>
        <p:spPr>
          <a:xfrm>
            <a:off x="2782100" y="9353425"/>
            <a:ext cx="5010300" cy="4770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t/>
            </a:r>
            <a:endParaRPr sz="1900">
              <a:solidFill>
                <a:schemeClr val="dk2"/>
              </a:solidFill>
            </a:endParaRPr>
          </a:p>
        </p:txBody>
      </p:sp>
      <p:graphicFrame>
        <p:nvGraphicFramePr>
          <p:cNvPr id="183" name="Google Shape;183;p30"/>
          <p:cNvGraphicFramePr/>
          <p:nvPr/>
        </p:nvGraphicFramePr>
        <p:xfrm>
          <a:off x="836325" y="2173750"/>
          <a:ext cx="3000000" cy="3000000"/>
        </p:xfrm>
        <a:graphic>
          <a:graphicData uri="http://schemas.openxmlformats.org/drawingml/2006/table">
            <a:tbl>
              <a:tblPr>
                <a:noFill/>
                <a:tableStyleId>{727B2C47-E7B8-4FD9-BDFD-124BDCC74168}</a:tableStyleId>
              </a:tblPr>
              <a:tblGrid>
                <a:gridCol w="3110550"/>
                <a:gridCol w="1036850"/>
                <a:gridCol w="2073700"/>
              </a:tblGrid>
              <a:tr h="218275">
                <a:tc>
                  <a:txBody>
                    <a:bodyPr/>
                    <a:lstStyle/>
                    <a:p>
                      <a:pPr indent="0" lvl="0" marL="0" rtl="0" algn="ctr">
                        <a:spcBef>
                          <a:spcPts val="0"/>
                        </a:spcBef>
                        <a:spcAft>
                          <a:spcPts val="0"/>
                        </a:spcAft>
                        <a:buNone/>
                      </a:pPr>
                      <a:r>
                        <a:rPr b="1" lang="en" sz="1200">
                          <a:latin typeface="Inter"/>
                          <a:ea typeface="Inter"/>
                          <a:cs typeface="Inter"/>
                          <a:sym typeface="Inter"/>
                        </a:rPr>
                        <a:t>Definition</a:t>
                      </a:r>
                      <a:endParaRPr b="1" sz="1200">
                        <a:latin typeface="Inter"/>
                        <a:ea typeface="Inter"/>
                        <a:cs typeface="Inter"/>
                        <a:sym typeface="Inter"/>
                      </a:endParaRPr>
                    </a:p>
                  </a:txBody>
                  <a:tcPr marT="91425" marB="91425" marR="91425" marL="91425"/>
                </a:tc>
                <a:tc gridSpan="2">
                  <a:txBody>
                    <a:bodyPr/>
                    <a:lstStyle/>
                    <a:p>
                      <a:pPr indent="0" lvl="0" marL="0" rtl="0" algn="ctr">
                        <a:spcBef>
                          <a:spcPts val="0"/>
                        </a:spcBef>
                        <a:spcAft>
                          <a:spcPts val="0"/>
                        </a:spcAft>
                        <a:buNone/>
                      </a:pPr>
                      <a:r>
                        <a:rPr b="1" lang="en" sz="1200">
                          <a:latin typeface="Inter"/>
                          <a:ea typeface="Inter"/>
                          <a:cs typeface="Inter"/>
                          <a:sym typeface="Inter"/>
                        </a:rPr>
                        <a:t>Explain in Your Own Words</a:t>
                      </a:r>
                      <a:endParaRPr b="1" sz="1200">
                        <a:latin typeface="Inter"/>
                        <a:ea typeface="Inter"/>
                        <a:cs typeface="Inter"/>
                        <a:sym typeface="Inter"/>
                      </a:endParaRPr>
                    </a:p>
                  </a:txBody>
                  <a:tcPr marT="91425" marB="91425" marR="91425" marL="91425"/>
                </a:tc>
                <a:tc hMerge="1"/>
              </a:tr>
              <a:tr h="1172550">
                <a:tc>
                  <a:txBody>
                    <a:bodyPr/>
                    <a:lstStyle/>
                    <a:p>
                      <a:pPr indent="0" lvl="0" marL="0" rtl="0" algn="l">
                        <a:spcBef>
                          <a:spcPts val="0"/>
                        </a:spcBef>
                        <a:spcAft>
                          <a:spcPts val="0"/>
                        </a:spcAft>
                        <a:buNone/>
                      </a:pPr>
                      <a:r>
                        <a:rPr lang="en" sz="1200">
                          <a:latin typeface="Inter"/>
                          <a:ea typeface="Inter"/>
                          <a:cs typeface="Inter"/>
                          <a:sym typeface="Inter"/>
                        </a:rPr>
                        <a:t>Thinking historically means identifying both the similarities and the differences between the people, places, events, and ideas studied in history.</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c gridSpan="2">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c hMerge="1"/>
              </a:tr>
            </a:tbl>
          </a:graphicData>
        </a:graphic>
      </p:graphicFrame>
      <p:pic>
        <p:nvPicPr>
          <p:cNvPr id="184" name="Google Shape;184;p30"/>
          <p:cNvPicPr preferRelativeResize="0"/>
          <p:nvPr/>
        </p:nvPicPr>
        <p:blipFill>
          <a:blip r:embed="rId5">
            <a:alphaModFix/>
          </a:blip>
          <a:stretch>
            <a:fillRect/>
          </a:stretch>
        </p:blipFill>
        <p:spPr>
          <a:xfrm>
            <a:off x="2172775" y="1465525"/>
            <a:ext cx="609325" cy="609325"/>
          </a:xfrm>
          <a:prstGeom prst="rect">
            <a:avLst/>
          </a:prstGeom>
          <a:noFill/>
          <a:ln>
            <a:noFill/>
          </a:ln>
        </p:spPr>
      </p:pic>
      <p:pic>
        <p:nvPicPr>
          <p:cNvPr id="185" name="Google Shape;185;p30"/>
          <p:cNvPicPr preferRelativeResize="0"/>
          <p:nvPr/>
        </p:nvPicPr>
        <p:blipFill>
          <a:blip r:embed="rId5">
            <a:alphaModFix/>
          </a:blip>
          <a:stretch>
            <a:fillRect/>
          </a:stretch>
        </p:blipFill>
        <p:spPr>
          <a:xfrm>
            <a:off x="5205625" y="1465525"/>
            <a:ext cx="609325" cy="609325"/>
          </a:xfrm>
          <a:prstGeom prst="rect">
            <a:avLst/>
          </a:prstGeom>
          <a:noFill/>
          <a:ln>
            <a:noFill/>
          </a:ln>
        </p:spPr>
      </p:pic>
      <p:pic>
        <p:nvPicPr>
          <p:cNvPr id="186" name="Google Shape;186;p30"/>
          <p:cNvPicPr preferRelativeResize="0"/>
          <p:nvPr/>
        </p:nvPicPr>
        <p:blipFill rotWithShape="1">
          <a:blip r:embed="rId6">
            <a:alphaModFix/>
          </a:blip>
          <a:srcRect b="0" l="3067" r="43313" t="0"/>
          <a:stretch/>
        </p:blipFill>
        <p:spPr>
          <a:xfrm>
            <a:off x="4224712" y="6719217"/>
            <a:ext cx="2456352" cy="2576831"/>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90" name="Shape 190"/>
        <p:cNvGrpSpPr/>
        <p:nvPr/>
      </p:nvGrpSpPr>
      <p:grpSpPr>
        <a:xfrm>
          <a:off x="0" y="0"/>
          <a:ext cx="0" cy="0"/>
          <a:chOff x="0" y="0"/>
          <a:chExt cx="0" cy="0"/>
        </a:xfrm>
      </p:grpSpPr>
      <p:sp>
        <p:nvSpPr>
          <p:cNvPr id="191" name="Google Shape;191;p31"/>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2400">
                <a:solidFill>
                  <a:schemeClr val="dk1"/>
                </a:solidFill>
                <a:latin typeface="Halant"/>
                <a:ea typeface="Halant"/>
                <a:cs typeface="Halant"/>
                <a:sym typeface="Halant"/>
              </a:rPr>
              <a:t>What is Historical Thinking?</a:t>
            </a:r>
            <a:endParaRPr sz="1900">
              <a:latin typeface="Halant"/>
              <a:ea typeface="Halant"/>
              <a:cs typeface="Halant"/>
              <a:sym typeface="Halant"/>
            </a:endParaRPr>
          </a:p>
        </p:txBody>
      </p:sp>
      <p:pic>
        <p:nvPicPr>
          <p:cNvPr id="192" name="Google Shape;192;p31"/>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93" name="Google Shape;193;p31"/>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a:t>
            </a:r>
            <a:r>
              <a:rPr lang="en" sz="1100">
                <a:solidFill>
                  <a:srgbClr val="666666"/>
                </a:solidFill>
                <a:latin typeface="Inter"/>
                <a:ea typeface="Inter"/>
                <a:cs typeface="Inter"/>
                <a:sym typeface="Inter"/>
              </a:rPr>
              <a:t>2025</a:t>
            </a:r>
            <a:r>
              <a:rPr lang="en" sz="1100">
                <a:solidFill>
                  <a:srgbClr val="666666"/>
                </a:solidFill>
                <a:latin typeface="Inter"/>
                <a:ea typeface="Inter"/>
                <a:cs typeface="Inter"/>
                <a:sym typeface="Inter"/>
              </a:rPr>
              <a:t>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94" name="Google Shape;194;p31"/>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95" name="Google Shape;195;p31"/>
          <p:cNvSpPr txBox="1"/>
          <p:nvPr/>
        </p:nvSpPr>
        <p:spPr>
          <a:xfrm>
            <a:off x="453675" y="700650"/>
            <a:ext cx="6986400" cy="80349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200">
                <a:solidFill>
                  <a:schemeClr val="dk1"/>
                </a:solidFill>
                <a:latin typeface="Halant"/>
                <a:ea typeface="Halant"/>
                <a:cs typeface="Halant"/>
                <a:sym typeface="Halant"/>
              </a:rPr>
              <a:t>Directions: </a:t>
            </a:r>
            <a:r>
              <a:rPr lang="en" sz="1200">
                <a:solidFill>
                  <a:schemeClr val="dk1"/>
                </a:solidFill>
                <a:latin typeface="Halant"/>
                <a:ea typeface="Halant"/>
                <a:cs typeface="Halant"/>
                <a:sym typeface="Halant"/>
              </a:rPr>
              <a:t>Read the definition of the Historical Thinking Skill. Then, write the definition in your own words. Then continue through the worksheet by watching the video and answering the questions. </a:t>
            </a:r>
            <a:endParaRPr sz="1200">
              <a:solidFill>
                <a:schemeClr val="dk1"/>
              </a:solidFill>
              <a:latin typeface="Halant"/>
              <a:ea typeface="Halant"/>
              <a:cs typeface="Halant"/>
              <a:sym typeface="Halant"/>
            </a:endParaRPr>
          </a:p>
          <a:p>
            <a:pPr indent="0" lvl="0" marL="0" rtl="0" algn="l">
              <a:spcBef>
                <a:spcPts val="0"/>
              </a:spcBef>
              <a:spcAft>
                <a:spcPts val="0"/>
              </a:spcAft>
              <a:buClr>
                <a:schemeClr val="dk1"/>
              </a:buClr>
              <a:buSzPts val="1100"/>
              <a:buFont typeface="Arial"/>
              <a:buNone/>
            </a:pPr>
            <a:r>
              <a:t/>
            </a:r>
            <a:endParaRPr sz="1200">
              <a:solidFill>
                <a:schemeClr val="dk1"/>
              </a:solidFill>
              <a:latin typeface="Halant"/>
              <a:ea typeface="Halant"/>
              <a:cs typeface="Halant"/>
              <a:sym typeface="Halant"/>
            </a:endParaRPr>
          </a:p>
          <a:p>
            <a:pPr indent="0" lvl="0" marL="0" rtl="0" algn="l">
              <a:spcBef>
                <a:spcPts val="0"/>
              </a:spcBef>
              <a:spcAft>
                <a:spcPts val="0"/>
              </a:spcAft>
              <a:buNone/>
            </a:pPr>
            <a:r>
              <a:t/>
            </a:r>
            <a:endParaRPr>
              <a:latin typeface="Halant"/>
              <a:ea typeface="Halant"/>
              <a:cs typeface="Halant"/>
              <a:sym typeface="Halant"/>
            </a:endParaRPr>
          </a:p>
          <a:p>
            <a:pPr indent="0" lvl="0" marL="0" rtl="0" algn="ctr">
              <a:spcBef>
                <a:spcPts val="0"/>
              </a:spcBef>
              <a:spcAft>
                <a:spcPts val="0"/>
              </a:spcAft>
              <a:buNone/>
            </a:pPr>
            <a:r>
              <a:rPr b="1" lang="en">
                <a:latin typeface="Halant"/>
                <a:ea typeface="Halant"/>
                <a:cs typeface="Halant"/>
                <a:sym typeface="Halant"/>
              </a:rPr>
              <a:t>Historical Thinking Skill: </a:t>
            </a:r>
            <a:endParaRPr b="1">
              <a:latin typeface="Halant"/>
              <a:ea typeface="Halant"/>
              <a:cs typeface="Halant"/>
              <a:sym typeface="Halant"/>
            </a:endParaRPr>
          </a:p>
          <a:p>
            <a:pPr indent="0" lvl="0" marL="0" rtl="0" algn="ctr">
              <a:spcBef>
                <a:spcPts val="0"/>
              </a:spcBef>
              <a:spcAft>
                <a:spcPts val="0"/>
              </a:spcAft>
              <a:buNone/>
            </a:pPr>
            <a:r>
              <a:rPr b="1" lang="en">
                <a:latin typeface="Halant"/>
                <a:ea typeface="Halant"/>
                <a:cs typeface="Halant"/>
                <a:sym typeface="Halant"/>
              </a:rPr>
              <a:t>Evaluating Evidence</a:t>
            </a:r>
            <a:endParaRPr b="1">
              <a:latin typeface="Halant"/>
              <a:ea typeface="Halant"/>
              <a:cs typeface="Halant"/>
              <a:sym typeface="Halant"/>
            </a:endParaRPr>
          </a:p>
          <a:p>
            <a:pPr indent="0" lvl="0" marL="0" rtl="0" algn="ctr">
              <a:spcBef>
                <a:spcPts val="0"/>
              </a:spcBef>
              <a:spcAft>
                <a:spcPts val="0"/>
              </a:spcAft>
              <a:buNone/>
            </a:pPr>
            <a:r>
              <a:t/>
            </a:r>
            <a:endParaRPr b="1">
              <a:latin typeface="Halant"/>
              <a:ea typeface="Halant"/>
              <a:cs typeface="Halant"/>
              <a:sym typeface="Halant"/>
            </a:endParaRPr>
          </a:p>
          <a:p>
            <a:pPr indent="0" lvl="0" marL="0" rtl="0" algn="ctr">
              <a:spcBef>
                <a:spcPts val="0"/>
              </a:spcBef>
              <a:spcAft>
                <a:spcPts val="0"/>
              </a:spcAft>
              <a:buNone/>
            </a:pPr>
            <a:r>
              <a:t/>
            </a:r>
            <a:endParaRPr b="1">
              <a:latin typeface="Halant"/>
              <a:ea typeface="Halant"/>
              <a:cs typeface="Halant"/>
              <a:sym typeface="Halant"/>
            </a:endParaRPr>
          </a:p>
          <a:p>
            <a:pPr indent="0" lvl="0" marL="0" rtl="0" algn="ctr">
              <a:spcBef>
                <a:spcPts val="0"/>
              </a:spcBef>
              <a:spcAft>
                <a:spcPts val="0"/>
              </a:spcAft>
              <a:buNone/>
            </a:pPr>
            <a:r>
              <a:t/>
            </a:r>
            <a:endParaRPr b="1">
              <a:latin typeface="Halant"/>
              <a:ea typeface="Halant"/>
              <a:cs typeface="Halant"/>
              <a:sym typeface="Halant"/>
            </a:endParaRPr>
          </a:p>
          <a:p>
            <a:pPr indent="0" lvl="0" marL="0" rtl="0" algn="ctr">
              <a:spcBef>
                <a:spcPts val="0"/>
              </a:spcBef>
              <a:spcAft>
                <a:spcPts val="0"/>
              </a:spcAft>
              <a:buNone/>
            </a:pPr>
            <a:r>
              <a:t/>
            </a:r>
            <a:endParaRPr b="1">
              <a:latin typeface="Halant"/>
              <a:ea typeface="Halant"/>
              <a:cs typeface="Halant"/>
              <a:sym typeface="Halant"/>
            </a:endParaRPr>
          </a:p>
          <a:p>
            <a:pPr indent="0" lvl="0" marL="0" rtl="0" algn="ctr">
              <a:spcBef>
                <a:spcPts val="0"/>
              </a:spcBef>
              <a:spcAft>
                <a:spcPts val="0"/>
              </a:spcAft>
              <a:buNone/>
            </a:pPr>
            <a:r>
              <a:t/>
            </a:r>
            <a:endParaRPr b="1">
              <a:latin typeface="Halant"/>
              <a:ea typeface="Halant"/>
              <a:cs typeface="Halant"/>
              <a:sym typeface="Halant"/>
            </a:endParaRPr>
          </a:p>
          <a:p>
            <a:pPr indent="0" lvl="0" marL="0" rtl="0" algn="ctr">
              <a:spcBef>
                <a:spcPts val="0"/>
              </a:spcBef>
              <a:spcAft>
                <a:spcPts val="0"/>
              </a:spcAft>
              <a:buNone/>
            </a:pPr>
            <a:r>
              <a:t/>
            </a:r>
            <a:endParaRPr b="1">
              <a:latin typeface="Halant"/>
              <a:ea typeface="Halant"/>
              <a:cs typeface="Halant"/>
              <a:sym typeface="Halant"/>
            </a:endParaRPr>
          </a:p>
          <a:p>
            <a:pPr indent="0" lvl="0" marL="0" rtl="0" algn="ctr">
              <a:spcBef>
                <a:spcPts val="0"/>
              </a:spcBef>
              <a:spcAft>
                <a:spcPts val="0"/>
              </a:spcAft>
              <a:buNone/>
            </a:pPr>
            <a:r>
              <a:t/>
            </a:r>
            <a:endParaRPr b="1">
              <a:latin typeface="Halant"/>
              <a:ea typeface="Halant"/>
              <a:cs typeface="Halant"/>
              <a:sym typeface="Halant"/>
            </a:endParaRPr>
          </a:p>
          <a:p>
            <a:pPr indent="0" lvl="0" marL="0" rtl="0" algn="ctr">
              <a:spcBef>
                <a:spcPts val="0"/>
              </a:spcBef>
              <a:spcAft>
                <a:spcPts val="0"/>
              </a:spcAft>
              <a:buNone/>
            </a:pPr>
            <a:r>
              <a:t/>
            </a:r>
            <a:endParaRPr b="1">
              <a:latin typeface="Halant"/>
              <a:ea typeface="Halant"/>
              <a:cs typeface="Halant"/>
              <a:sym typeface="Halant"/>
            </a:endParaRPr>
          </a:p>
          <a:p>
            <a:pPr indent="0" lvl="0" marL="0" rtl="0" algn="ctr">
              <a:spcBef>
                <a:spcPts val="0"/>
              </a:spcBef>
              <a:spcAft>
                <a:spcPts val="0"/>
              </a:spcAft>
              <a:buNone/>
            </a:pPr>
            <a:r>
              <a:t/>
            </a:r>
            <a:endParaRPr b="1">
              <a:latin typeface="Halant"/>
              <a:ea typeface="Halant"/>
              <a:cs typeface="Halant"/>
              <a:sym typeface="Halant"/>
            </a:endParaRPr>
          </a:p>
          <a:p>
            <a:pPr indent="0" lvl="0" marL="0" rtl="0" algn="ctr">
              <a:spcBef>
                <a:spcPts val="0"/>
              </a:spcBef>
              <a:spcAft>
                <a:spcPts val="0"/>
              </a:spcAft>
              <a:buNone/>
            </a:pPr>
            <a:r>
              <a:t/>
            </a:r>
            <a:endParaRPr b="1">
              <a:latin typeface="Halant"/>
              <a:ea typeface="Halant"/>
              <a:cs typeface="Halant"/>
              <a:sym typeface="Halant"/>
            </a:endParaRPr>
          </a:p>
          <a:p>
            <a:pPr indent="0" lvl="0" marL="0" rtl="0" algn="ctr">
              <a:spcBef>
                <a:spcPts val="0"/>
              </a:spcBef>
              <a:spcAft>
                <a:spcPts val="0"/>
              </a:spcAft>
              <a:buNone/>
            </a:pPr>
            <a:r>
              <a:t/>
            </a:r>
            <a:endParaRPr b="1">
              <a:latin typeface="Halant"/>
              <a:ea typeface="Halant"/>
              <a:cs typeface="Halant"/>
              <a:sym typeface="Halant"/>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Looking at the icon, how does is portray the thinking skill?</a:t>
            </a:r>
            <a:endParaRPr sz="1200">
              <a:solidFill>
                <a:schemeClr val="dk1"/>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Watch the </a:t>
            </a:r>
            <a:r>
              <a:rPr lang="en" sz="1200">
                <a:solidFill>
                  <a:schemeClr val="dk1"/>
                </a:solidFill>
                <a:latin typeface="Inter"/>
                <a:ea typeface="Inter"/>
                <a:cs typeface="Inter"/>
                <a:sym typeface="Inter"/>
              </a:rPr>
              <a:t>video</a:t>
            </a:r>
            <a:r>
              <a:rPr lang="en" sz="1200">
                <a:solidFill>
                  <a:schemeClr val="dk1"/>
                </a:solidFill>
                <a:latin typeface="Inter"/>
                <a:ea typeface="Inter"/>
                <a:cs typeface="Inter"/>
                <a:sym typeface="Inter"/>
              </a:rPr>
              <a:t> on Evaluating Evidenc</a:t>
            </a:r>
            <a:r>
              <a:rPr lang="en" sz="1200">
                <a:solidFill>
                  <a:schemeClr val="dk1"/>
                </a:solidFill>
                <a:latin typeface="Inter"/>
                <a:ea typeface="Inter"/>
                <a:cs typeface="Inter"/>
                <a:sym typeface="Inter"/>
              </a:rPr>
              <a:t>e from Thinking Nation’s Executive Director, Zachary Coté.</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Question 1</a:t>
            </a:r>
            <a:endParaRPr sz="1200">
              <a:solidFill>
                <a:schemeClr val="dk1"/>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Question 2</a:t>
            </a:r>
            <a:endParaRPr sz="1200">
              <a:solidFill>
                <a:schemeClr val="dk1"/>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“Say it in Six:” Explain the Historical </a:t>
            </a:r>
            <a:endParaRPr sz="1200">
              <a:solidFill>
                <a:schemeClr val="dk1"/>
              </a:solidFill>
              <a:latin typeface="Inter"/>
              <a:ea typeface="Inter"/>
              <a:cs typeface="Inter"/>
              <a:sym typeface="Inter"/>
            </a:endParaRPr>
          </a:p>
          <a:p>
            <a:pPr indent="0" lvl="0" marL="457200" rtl="0" algn="l">
              <a:spcBef>
                <a:spcPts val="0"/>
              </a:spcBef>
              <a:spcAft>
                <a:spcPts val="0"/>
              </a:spcAft>
              <a:buNone/>
            </a:pPr>
            <a:r>
              <a:rPr lang="en" sz="1200">
                <a:solidFill>
                  <a:schemeClr val="dk1"/>
                </a:solidFill>
                <a:latin typeface="Inter"/>
                <a:ea typeface="Inter"/>
                <a:cs typeface="Inter"/>
                <a:sym typeface="Inter"/>
              </a:rPr>
              <a:t>Thinking Skill of Evaluating Evidence. </a:t>
            </a:r>
            <a:endParaRPr sz="1200">
              <a:solidFill>
                <a:schemeClr val="dk1"/>
              </a:solidFill>
              <a:latin typeface="Inter"/>
              <a:ea typeface="Inter"/>
              <a:cs typeface="Inter"/>
              <a:sym typeface="Inter"/>
            </a:endParaRPr>
          </a:p>
          <a:p>
            <a:pPr indent="0" lvl="0" marL="457200" rtl="0" algn="l">
              <a:spcBef>
                <a:spcPts val="0"/>
              </a:spcBef>
              <a:spcAft>
                <a:spcPts val="0"/>
              </a:spcAft>
              <a:buNone/>
            </a:pPr>
            <a:r>
              <a:rPr lang="en" sz="1200">
                <a:solidFill>
                  <a:schemeClr val="dk1"/>
                </a:solidFill>
                <a:latin typeface="Inter"/>
                <a:ea typeface="Inter"/>
                <a:cs typeface="Inter"/>
                <a:sym typeface="Inter"/>
              </a:rPr>
              <a:t>However, you can only use six words (no </a:t>
            </a:r>
            <a:endParaRPr sz="1200">
              <a:solidFill>
                <a:schemeClr val="dk1"/>
              </a:solidFill>
              <a:latin typeface="Inter"/>
              <a:ea typeface="Inter"/>
              <a:cs typeface="Inter"/>
              <a:sym typeface="Inter"/>
            </a:endParaRPr>
          </a:p>
          <a:p>
            <a:pPr indent="0" lvl="0" marL="457200" rtl="0" algn="l">
              <a:spcBef>
                <a:spcPts val="0"/>
              </a:spcBef>
              <a:spcAft>
                <a:spcPts val="0"/>
              </a:spcAft>
              <a:buNone/>
            </a:pPr>
            <a:r>
              <a:rPr lang="en" sz="1200">
                <a:solidFill>
                  <a:schemeClr val="dk1"/>
                </a:solidFill>
                <a:latin typeface="Inter"/>
                <a:ea typeface="Inter"/>
                <a:cs typeface="Inter"/>
                <a:sym typeface="Inter"/>
              </a:rPr>
              <a:t>more, no less), but it does not have to be </a:t>
            </a:r>
            <a:endParaRPr sz="1200">
              <a:solidFill>
                <a:schemeClr val="dk1"/>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grammatically correct.</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b="1">
              <a:latin typeface="Halant"/>
              <a:ea typeface="Halant"/>
              <a:cs typeface="Halant"/>
              <a:sym typeface="Halant"/>
            </a:endParaRPr>
          </a:p>
        </p:txBody>
      </p:sp>
      <p:pic>
        <p:nvPicPr>
          <p:cNvPr id="196" name="Google Shape;196;p31"/>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197" name="Google Shape;197;p31"/>
          <p:cNvSpPr txBox="1"/>
          <p:nvPr/>
        </p:nvSpPr>
        <p:spPr>
          <a:xfrm>
            <a:off x="2782100" y="9353425"/>
            <a:ext cx="5010300" cy="4770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t/>
            </a:r>
            <a:endParaRPr sz="1900">
              <a:solidFill>
                <a:schemeClr val="dk2"/>
              </a:solidFill>
            </a:endParaRPr>
          </a:p>
        </p:txBody>
      </p:sp>
      <p:graphicFrame>
        <p:nvGraphicFramePr>
          <p:cNvPr id="198" name="Google Shape;198;p31"/>
          <p:cNvGraphicFramePr/>
          <p:nvPr/>
        </p:nvGraphicFramePr>
        <p:xfrm>
          <a:off x="836325" y="2173750"/>
          <a:ext cx="3000000" cy="3000000"/>
        </p:xfrm>
        <a:graphic>
          <a:graphicData uri="http://schemas.openxmlformats.org/drawingml/2006/table">
            <a:tbl>
              <a:tblPr>
                <a:noFill/>
                <a:tableStyleId>{727B2C47-E7B8-4FD9-BDFD-124BDCC74168}</a:tableStyleId>
              </a:tblPr>
              <a:tblGrid>
                <a:gridCol w="3110550"/>
                <a:gridCol w="1036850"/>
                <a:gridCol w="2073700"/>
              </a:tblGrid>
              <a:tr h="274300">
                <a:tc>
                  <a:txBody>
                    <a:bodyPr/>
                    <a:lstStyle/>
                    <a:p>
                      <a:pPr indent="0" lvl="0" marL="0" rtl="0" algn="ctr">
                        <a:spcBef>
                          <a:spcPts val="0"/>
                        </a:spcBef>
                        <a:spcAft>
                          <a:spcPts val="0"/>
                        </a:spcAft>
                        <a:buNone/>
                      </a:pPr>
                      <a:r>
                        <a:rPr b="1" lang="en" sz="1200">
                          <a:latin typeface="Inter"/>
                          <a:ea typeface="Inter"/>
                          <a:cs typeface="Inter"/>
                          <a:sym typeface="Inter"/>
                        </a:rPr>
                        <a:t>Definition</a:t>
                      </a:r>
                      <a:endParaRPr b="1" sz="1200">
                        <a:latin typeface="Inter"/>
                        <a:ea typeface="Inter"/>
                        <a:cs typeface="Inter"/>
                        <a:sym typeface="Inter"/>
                      </a:endParaRPr>
                    </a:p>
                  </a:txBody>
                  <a:tcPr marT="91425" marB="91425" marR="91425" marL="91425"/>
                </a:tc>
                <a:tc gridSpan="2">
                  <a:txBody>
                    <a:bodyPr/>
                    <a:lstStyle/>
                    <a:p>
                      <a:pPr indent="0" lvl="0" marL="0" rtl="0" algn="ctr">
                        <a:spcBef>
                          <a:spcPts val="0"/>
                        </a:spcBef>
                        <a:spcAft>
                          <a:spcPts val="0"/>
                        </a:spcAft>
                        <a:buNone/>
                      </a:pPr>
                      <a:r>
                        <a:rPr b="1" lang="en" sz="1200">
                          <a:latin typeface="Inter"/>
                          <a:ea typeface="Inter"/>
                          <a:cs typeface="Inter"/>
                          <a:sym typeface="Inter"/>
                        </a:rPr>
                        <a:t>Explain in Your Own Words</a:t>
                      </a:r>
                      <a:endParaRPr b="1" sz="1200">
                        <a:latin typeface="Inter"/>
                        <a:ea typeface="Inter"/>
                        <a:cs typeface="Inter"/>
                        <a:sym typeface="Inter"/>
                      </a:endParaRPr>
                    </a:p>
                  </a:txBody>
                  <a:tcPr marT="91425" marB="91425" marR="91425" marL="91425"/>
                </a:tc>
                <a:tc hMerge="1"/>
              </a:tr>
              <a:tr h="1473425">
                <a:tc>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Thinking historically means identifying the evidence related to a claim, assessing its validity, and corroborating it by comparing multiple sources' interpretations of events, developments, or processes.</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c gridSpan="2">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c hMerge="1"/>
              </a:tr>
            </a:tbl>
          </a:graphicData>
        </a:graphic>
      </p:graphicFrame>
      <p:pic>
        <p:nvPicPr>
          <p:cNvPr id="199" name="Google Shape;199;p31"/>
          <p:cNvPicPr preferRelativeResize="0"/>
          <p:nvPr/>
        </p:nvPicPr>
        <p:blipFill>
          <a:blip r:embed="rId5">
            <a:alphaModFix/>
          </a:blip>
          <a:stretch>
            <a:fillRect/>
          </a:stretch>
        </p:blipFill>
        <p:spPr>
          <a:xfrm>
            <a:off x="2146125" y="1421150"/>
            <a:ext cx="629200" cy="629200"/>
          </a:xfrm>
          <a:prstGeom prst="rect">
            <a:avLst/>
          </a:prstGeom>
          <a:noFill/>
          <a:ln>
            <a:noFill/>
          </a:ln>
        </p:spPr>
      </p:pic>
      <p:pic>
        <p:nvPicPr>
          <p:cNvPr id="200" name="Google Shape;200;p31"/>
          <p:cNvPicPr preferRelativeResize="0"/>
          <p:nvPr/>
        </p:nvPicPr>
        <p:blipFill>
          <a:blip r:embed="rId5">
            <a:alphaModFix/>
          </a:blip>
          <a:stretch>
            <a:fillRect/>
          </a:stretch>
        </p:blipFill>
        <p:spPr>
          <a:xfrm>
            <a:off x="5137225" y="1421150"/>
            <a:ext cx="629200" cy="629200"/>
          </a:xfrm>
          <a:prstGeom prst="rect">
            <a:avLst/>
          </a:prstGeom>
          <a:noFill/>
          <a:ln>
            <a:noFill/>
          </a:ln>
        </p:spPr>
      </p:pic>
      <p:pic>
        <p:nvPicPr>
          <p:cNvPr id="201" name="Google Shape;201;p31"/>
          <p:cNvPicPr preferRelativeResize="0"/>
          <p:nvPr/>
        </p:nvPicPr>
        <p:blipFill rotWithShape="1">
          <a:blip r:embed="rId6">
            <a:alphaModFix/>
          </a:blip>
          <a:srcRect b="0" l="3067" r="43313" t="0"/>
          <a:stretch/>
        </p:blipFill>
        <p:spPr>
          <a:xfrm>
            <a:off x="4224712" y="6719217"/>
            <a:ext cx="2456352" cy="2576831"/>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05" name="Shape 205"/>
        <p:cNvGrpSpPr/>
        <p:nvPr/>
      </p:nvGrpSpPr>
      <p:grpSpPr>
        <a:xfrm>
          <a:off x="0" y="0"/>
          <a:ext cx="0" cy="0"/>
          <a:chOff x="0" y="0"/>
          <a:chExt cx="0" cy="0"/>
        </a:xfrm>
      </p:grpSpPr>
      <p:sp>
        <p:nvSpPr>
          <p:cNvPr id="206" name="Google Shape;206;p32"/>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2400">
                <a:solidFill>
                  <a:schemeClr val="dk1"/>
                </a:solidFill>
                <a:latin typeface="Halant"/>
                <a:ea typeface="Halant"/>
                <a:cs typeface="Halant"/>
                <a:sym typeface="Halant"/>
              </a:rPr>
              <a:t>What is Historical Thinking?</a:t>
            </a:r>
            <a:endParaRPr sz="1900">
              <a:latin typeface="Halant"/>
              <a:ea typeface="Halant"/>
              <a:cs typeface="Halant"/>
              <a:sym typeface="Halant"/>
            </a:endParaRPr>
          </a:p>
        </p:txBody>
      </p:sp>
      <p:pic>
        <p:nvPicPr>
          <p:cNvPr id="207" name="Google Shape;207;p32"/>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208" name="Google Shape;208;p32"/>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a:t>
            </a:r>
            <a:r>
              <a:rPr lang="en" sz="1100">
                <a:solidFill>
                  <a:srgbClr val="666666"/>
                </a:solidFill>
                <a:latin typeface="Inter"/>
                <a:ea typeface="Inter"/>
                <a:cs typeface="Inter"/>
                <a:sym typeface="Inter"/>
              </a:rPr>
              <a:t>2025</a:t>
            </a:r>
            <a:r>
              <a:rPr lang="en" sz="1100">
                <a:solidFill>
                  <a:srgbClr val="666666"/>
                </a:solidFill>
                <a:latin typeface="Inter"/>
                <a:ea typeface="Inter"/>
                <a:cs typeface="Inter"/>
                <a:sym typeface="Inter"/>
              </a:rPr>
              <a:t>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209" name="Google Shape;209;p32"/>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210" name="Google Shape;210;p32"/>
          <p:cNvSpPr txBox="1"/>
          <p:nvPr/>
        </p:nvSpPr>
        <p:spPr>
          <a:xfrm>
            <a:off x="453675" y="700650"/>
            <a:ext cx="6986400" cy="82503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200">
                <a:solidFill>
                  <a:schemeClr val="dk1"/>
                </a:solidFill>
                <a:latin typeface="Halant"/>
                <a:ea typeface="Halant"/>
                <a:cs typeface="Halant"/>
                <a:sym typeface="Halant"/>
              </a:rPr>
              <a:t>Directions: </a:t>
            </a:r>
            <a:r>
              <a:rPr lang="en" sz="1200">
                <a:solidFill>
                  <a:schemeClr val="dk1"/>
                </a:solidFill>
                <a:latin typeface="Halant"/>
                <a:ea typeface="Halant"/>
                <a:cs typeface="Halant"/>
                <a:sym typeface="Halant"/>
              </a:rPr>
              <a:t>Read the definition of the Historical Thinking Skill. Then, write the definition in your own words. Then continue through the worksheet by watching the video and answering the questions. </a:t>
            </a:r>
            <a:endParaRPr sz="1200">
              <a:solidFill>
                <a:schemeClr val="dk1"/>
              </a:solidFill>
              <a:latin typeface="Halant"/>
              <a:ea typeface="Halant"/>
              <a:cs typeface="Halant"/>
              <a:sym typeface="Halant"/>
            </a:endParaRPr>
          </a:p>
          <a:p>
            <a:pPr indent="0" lvl="0" marL="0" rtl="0" algn="l">
              <a:spcBef>
                <a:spcPts val="0"/>
              </a:spcBef>
              <a:spcAft>
                <a:spcPts val="0"/>
              </a:spcAft>
              <a:buClr>
                <a:schemeClr val="dk1"/>
              </a:buClr>
              <a:buSzPts val="1100"/>
              <a:buFont typeface="Arial"/>
              <a:buNone/>
            </a:pPr>
            <a:r>
              <a:t/>
            </a:r>
            <a:endParaRPr sz="1200">
              <a:solidFill>
                <a:schemeClr val="dk1"/>
              </a:solidFill>
              <a:latin typeface="Halant"/>
              <a:ea typeface="Halant"/>
              <a:cs typeface="Halant"/>
              <a:sym typeface="Halant"/>
            </a:endParaRPr>
          </a:p>
          <a:p>
            <a:pPr indent="0" lvl="0" marL="0" rtl="0" algn="l">
              <a:spcBef>
                <a:spcPts val="0"/>
              </a:spcBef>
              <a:spcAft>
                <a:spcPts val="0"/>
              </a:spcAft>
              <a:buNone/>
            </a:pPr>
            <a:r>
              <a:t/>
            </a:r>
            <a:endParaRPr>
              <a:latin typeface="Halant"/>
              <a:ea typeface="Halant"/>
              <a:cs typeface="Halant"/>
              <a:sym typeface="Halant"/>
            </a:endParaRPr>
          </a:p>
          <a:p>
            <a:pPr indent="0" lvl="0" marL="0" rtl="0" algn="ctr">
              <a:spcBef>
                <a:spcPts val="0"/>
              </a:spcBef>
              <a:spcAft>
                <a:spcPts val="0"/>
              </a:spcAft>
              <a:buNone/>
            </a:pPr>
            <a:r>
              <a:rPr b="1" lang="en">
                <a:latin typeface="Halant"/>
                <a:ea typeface="Halant"/>
                <a:cs typeface="Halant"/>
                <a:sym typeface="Halant"/>
              </a:rPr>
              <a:t>Historical Thinking Skill: </a:t>
            </a:r>
            <a:endParaRPr b="1">
              <a:latin typeface="Halant"/>
              <a:ea typeface="Halant"/>
              <a:cs typeface="Halant"/>
              <a:sym typeface="Halant"/>
            </a:endParaRPr>
          </a:p>
          <a:p>
            <a:pPr indent="0" lvl="0" marL="0" rtl="0" algn="ctr">
              <a:spcBef>
                <a:spcPts val="0"/>
              </a:spcBef>
              <a:spcAft>
                <a:spcPts val="0"/>
              </a:spcAft>
              <a:buNone/>
            </a:pPr>
            <a:r>
              <a:rPr b="1" lang="en">
                <a:latin typeface="Halant"/>
                <a:ea typeface="Halant"/>
                <a:cs typeface="Halant"/>
                <a:sym typeface="Halant"/>
              </a:rPr>
              <a:t>Historical Empathy</a:t>
            </a:r>
            <a:endParaRPr b="1">
              <a:latin typeface="Halant"/>
              <a:ea typeface="Halant"/>
              <a:cs typeface="Halant"/>
              <a:sym typeface="Halant"/>
            </a:endParaRPr>
          </a:p>
          <a:p>
            <a:pPr indent="0" lvl="0" marL="0" rtl="0" algn="ctr">
              <a:spcBef>
                <a:spcPts val="0"/>
              </a:spcBef>
              <a:spcAft>
                <a:spcPts val="0"/>
              </a:spcAft>
              <a:buNone/>
            </a:pPr>
            <a:r>
              <a:t/>
            </a:r>
            <a:endParaRPr b="1">
              <a:latin typeface="Halant"/>
              <a:ea typeface="Halant"/>
              <a:cs typeface="Halant"/>
              <a:sym typeface="Halant"/>
            </a:endParaRPr>
          </a:p>
          <a:p>
            <a:pPr indent="0" lvl="0" marL="0" rtl="0" algn="ctr">
              <a:spcBef>
                <a:spcPts val="0"/>
              </a:spcBef>
              <a:spcAft>
                <a:spcPts val="0"/>
              </a:spcAft>
              <a:buNone/>
            </a:pPr>
            <a:r>
              <a:t/>
            </a:r>
            <a:endParaRPr b="1">
              <a:latin typeface="Halant"/>
              <a:ea typeface="Halant"/>
              <a:cs typeface="Halant"/>
              <a:sym typeface="Halant"/>
            </a:endParaRPr>
          </a:p>
          <a:p>
            <a:pPr indent="0" lvl="0" marL="0" rtl="0" algn="ctr">
              <a:spcBef>
                <a:spcPts val="0"/>
              </a:spcBef>
              <a:spcAft>
                <a:spcPts val="0"/>
              </a:spcAft>
              <a:buNone/>
            </a:pPr>
            <a:r>
              <a:t/>
            </a:r>
            <a:endParaRPr b="1">
              <a:latin typeface="Halant"/>
              <a:ea typeface="Halant"/>
              <a:cs typeface="Halant"/>
              <a:sym typeface="Halant"/>
            </a:endParaRPr>
          </a:p>
          <a:p>
            <a:pPr indent="0" lvl="0" marL="0" rtl="0" algn="ctr">
              <a:spcBef>
                <a:spcPts val="0"/>
              </a:spcBef>
              <a:spcAft>
                <a:spcPts val="0"/>
              </a:spcAft>
              <a:buNone/>
            </a:pPr>
            <a:r>
              <a:t/>
            </a:r>
            <a:endParaRPr b="1">
              <a:latin typeface="Halant"/>
              <a:ea typeface="Halant"/>
              <a:cs typeface="Halant"/>
              <a:sym typeface="Halant"/>
            </a:endParaRPr>
          </a:p>
          <a:p>
            <a:pPr indent="0" lvl="0" marL="0" rtl="0" algn="ctr">
              <a:spcBef>
                <a:spcPts val="0"/>
              </a:spcBef>
              <a:spcAft>
                <a:spcPts val="0"/>
              </a:spcAft>
              <a:buNone/>
            </a:pPr>
            <a:r>
              <a:t/>
            </a:r>
            <a:endParaRPr b="1">
              <a:latin typeface="Halant"/>
              <a:ea typeface="Halant"/>
              <a:cs typeface="Halant"/>
              <a:sym typeface="Halant"/>
            </a:endParaRPr>
          </a:p>
          <a:p>
            <a:pPr indent="0" lvl="0" marL="0" rtl="0" algn="ctr">
              <a:spcBef>
                <a:spcPts val="0"/>
              </a:spcBef>
              <a:spcAft>
                <a:spcPts val="0"/>
              </a:spcAft>
              <a:buNone/>
            </a:pPr>
            <a:r>
              <a:t/>
            </a:r>
            <a:endParaRPr b="1">
              <a:latin typeface="Halant"/>
              <a:ea typeface="Halant"/>
              <a:cs typeface="Halant"/>
              <a:sym typeface="Halant"/>
            </a:endParaRPr>
          </a:p>
          <a:p>
            <a:pPr indent="0" lvl="0" marL="0" rtl="0" algn="ctr">
              <a:spcBef>
                <a:spcPts val="0"/>
              </a:spcBef>
              <a:spcAft>
                <a:spcPts val="0"/>
              </a:spcAft>
              <a:buNone/>
            </a:pPr>
            <a:r>
              <a:t/>
            </a:r>
            <a:endParaRPr b="1">
              <a:latin typeface="Halant"/>
              <a:ea typeface="Halant"/>
              <a:cs typeface="Halant"/>
              <a:sym typeface="Halant"/>
            </a:endParaRPr>
          </a:p>
          <a:p>
            <a:pPr indent="0" lvl="0" marL="0" rtl="0" algn="ctr">
              <a:spcBef>
                <a:spcPts val="0"/>
              </a:spcBef>
              <a:spcAft>
                <a:spcPts val="0"/>
              </a:spcAft>
              <a:buNone/>
            </a:pPr>
            <a:r>
              <a:t/>
            </a:r>
            <a:endParaRPr b="1">
              <a:latin typeface="Halant"/>
              <a:ea typeface="Halant"/>
              <a:cs typeface="Halant"/>
              <a:sym typeface="Halant"/>
            </a:endParaRPr>
          </a:p>
          <a:p>
            <a:pPr indent="0" lvl="0" marL="0" rtl="0" algn="ctr">
              <a:spcBef>
                <a:spcPts val="0"/>
              </a:spcBef>
              <a:spcAft>
                <a:spcPts val="0"/>
              </a:spcAft>
              <a:buNone/>
            </a:pPr>
            <a:r>
              <a:t/>
            </a:r>
            <a:endParaRPr b="1">
              <a:latin typeface="Halant"/>
              <a:ea typeface="Halant"/>
              <a:cs typeface="Halant"/>
              <a:sym typeface="Halant"/>
            </a:endParaRPr>
          </a:p>
          <a:p>
            <a:pPr indent="0" lvl="0" marL="0" rtl="0" algn="ctr">
              <a:spcBef>
                <a:spcPts val="0"/>
              </a:spcBef>
              <a:spcAft>
                <a:spcPts val="0"/>
              </a:spcAft>
              <a:buNone/>
            </a:pPr>
            <a:r>
              <a:t/>
            </a:r>
            <a:endParaRPr b="1">
              <a:latin typeface="Halant"/>
              <a:ea typeface="Halant"/>
              <a:cs typeface="Halant"/>
              <a:sym typeface="Halant"/>
            </a:endParaRPr>
          </a:p>
          <a:p>
            <a:pPr indent="0" lvl="0" marL="0" rtl="0" algn="ctr">
              <a:spcBef>
                <a:spcPts val="0"/>
              </a:spcBef>
              <a:spcAft>
                <a:spcPts val="0"/>
              </a:spcAft>
              <a:buNone/>
            </a:pPr>
            <a:r>
              <a:t/>
            </a:r>
            <a:endParaRPr b="1">
              <a:latin typeface="Halant"/>
              <a:ea typeface="Halant"/>
              <a:cs typeface="Halant"/>
              <a:sym typeface="Halant"/>
            </a:endParaRPr>
          </a:p>
          <a:p>
            <a:pPr indent="0" lvl="0" marL="0" rtl="0" algn="ctr">
              <a:spcBef>
                <a:spcPts val="0"/>
              </a:spcBef>
              <a:spcAft>
                <a:spcPts val="0"/>
              </a:spcAft>
              <a:buNone/>
            </a:pPr>
            <a:r>
              <a:t/>
            </a:r>
            <a:endParaRPr b="1">
              <a:latin typeface="Halant"/>
              <a:ea typeface="Halant"/>
              <a:cs typeface="Halant"/>
              <a:sym typeface="Halant"/>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Looking at the icon, how does is portray the thinking skill?</a:t>
            </a:r>
            <a:endParaRPr sz="1200">
              <a:solidFill>
                <a:schemeClr val="dk1"/>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Watch the </a:t>
            </a:r>
            <a:r>
              <a:rPr lang="en" sz="1200">
                <a:solidFill>
                  <a:schemeClr val="dk1"/>
                </a:solidFill>
                <a:latin typeface="Inter"/>
                <a:ea typeface="Inter"/>
                <a:cs typeface="Inter"/>
                <a:sym typeface="Inter"/>
              </a:rPr>
              <a:t>video</a:t>
            </a:r>
            <a:r>
              <a:rPr lang="en" sz="1200">
                <a:solidFill>
                  <a:schemeClr val="dk1"/>
                </a:solidFill>
                <a:latin typeface="Inter"/>
                <a:ea typeface="Inter"/>
                <a:cs typeface="Inter"/>
                <a:sym typeface="Inter"/>
              </a:rPr>
              <a:t> on Historical Empathy</a:t>
            </a:r>
            <a:r>
              <a:rPr lang="en" sz="1200">
                <a:solidFill>
                  <a:schemeClr val="dk1"/>
                </a:solidFill>
                <a:latin typeface="Inter"/>
                <a:ea typeface="Inter"/>
                <a:cs typeface="Inter"/>
                <a:sym typeface="Inter"/>
              </a:rPr>
              <a:t> from Thinking Nation’s Executive Director, Zachary Coté.</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Question 1</a:t>
            </a:r>
            <a:endParaRPr sz="1200">
              <a:solidFill>
                <a:schemeClr val="dk1"/>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Question 2</a:t>
            </a:r>
            <a:endParaRPr sz="1200">
              <a:solidFill>
                <a:schemeClr val="dk1"/>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“Say it in Six:” Explain the Historical </a:t>
            </a:r>
            <a:endParaRPr sz="1200">
              <a:solidFill>
                <a:schemeClr val="dk1"/>
              </a:solidFill>
              <a:latin typeface="Inter"/>
              <a:ea typeface="Inter"/>
              <a:cs typeface="Inter"/>
              <a:sym typeface="Inter"/>
            </a:endParaRPr>
          </a:p>
          <a:p>
            <a:pPr indent="0" lvl="0" marL="457200" rtl="0" algn="l">
              <a:spcBef>
                <a:spcPts val="0"/>
              </a:spcBef>
              <a:spcAft>
                <a:spcPts val="0"/>
              </a:spcAft>
              <a:buNone/>
            </a:pPr>
            <a:r>
              <a:rPr lang="en" sz="1200">
                <a:solidFill>
                  <a:schemeClr val="dk1"/>
                </a:solidFill>
                <a:latin typeface="Inter"/>
                <a:ea typeface="Inter"/>
                <a:cs typeface="Inter"/>
                <a:sym typeface="Inter"/>
              </a:rPr>
              <a:t>Thinking Skill of Historical Empathy. </a:t>
            </a:r>
            <a:endParaRPr sz="1200">
              <a:solidFill>
                <a:schemeClr val="dk1"/>
              </a:solidFill>
              <a:latin typeface="Inter"/>
              <a:ea typeface="Inter"/>
              <a:cs typeface="Inter"/>
              <a:sym typeface="Inter"/>
            </a:endParaRPr>
          </a:p>
          <a:p>
            <a:pPr indent="0" lvl="0" marL="457200" rtl="0" algn="l">
              <a:spcBef>
                <a:spcPts val="0"/>
              </a:spcBef>
              <a:spcAft>
                <a:spcPts val="0"/>
              </a:spcAft>
              <a:buNone/>
            </a:pPr>
            <a:r>
              <a:rPr lang="en" sz="1200">
                <a:solidFill>
                  <a:schemeClr val="dk1"/>
                </a:solidFill>
                <a:latin typeface="Inter"/>
                <a:ea typeface="Inter"/>
                <a:cs typeface="Inter"/>
                <a:sym typeface="Inter"/>
              </a:rPr>
              <a:t>However, you can only use six words (no </a:t>
            </a:r>
            <a:endParaRPr sz="1200">
              <a:solidFill>
                <a:schemeClr val="dk1"/>
              </a:solidFill>
              <a:latin typeface="Inter"/>
              <a:ea typeface="Inter"/>
              <a:cs typeface="Inter"/>
              <a:sym typeface="Inter"/>
            </a:endParaRPr>
          </a:p>
          <a:p>
            <a:pPr indent="0" lvl="0" marL="457200" rtl="0" algn="l">
              <a:spcBef>
                <a:spcPts val="0"/>
              </a:spcBef>
              <a:spcAft>
                <a:spcPts val="0"/>
              </a:spcAft>
              <a:buNone/>
            </a:pPr>
            <a:r>
              <a:rPr lang="en" sz="1200">
                <a:solidFill>
                  <a:schemeClr val="dk1"/>
                </a:solidFill>
                <a:latin typeface="Inter"/>
                <a:ea typeface="Inter"/>
                <a:cs typeface="Inter"/>
                <a:sym typeface="Inter"/>
              </a:rPr>
              <a:t>more, no less), but it does not have to be </a:t>
            </a:r>
            <a:endParaRPr sz="1200">
              <a:solidFill>
                <a:schemeClr val="dk1"/>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grammatically correct.</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b="1">
              <a:latin typeface="Halant"/>
              <a:ea typeface="Halant"/>
              <a:cs typeface="Halant"/>
              <a:sym typeface="Halant"/>
            </a:endParaRPr>
          </a:p>
        </p:txBody>
      </p:sp>
      <p:pic>
        <p:nvPicPr>
          <p:cNvPr id="211" name="Google Shape;211;p32"/>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212" name="Google Shape;212;p32"/>
          <p:cNvSpPr txBox="1"/>
          <p:nvPr/>
        </p:nvSpPr>
        <p:spPr>
          <a:xfrm>
            <a:off x="2782100" y="9353425"/>
            <a:ext cx="5010300" cy="4770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t/>
            </a:r>
            <a:endParaRPr sz="1900">
              <a:solidFill>
                <a:schemeClr val="dk2"/>
              </a:solidFill>
            </a:endParaRPr>
          </a:p>
        </p:txBody>
      </p:sp>
      <p:graphicFrame>
        <p:nvGraphicFramePr>
          <p:cNvPr id="213" name="Google Shape;213;p32"/>
          <p:cNvGraphicFramePr/>
          <p:nvPr/>
        </p:nvGraphicFramePr>
        <p:xfrm>
          <a:off x="836325" y="2173750"/>
          <a:ext cx="3000000" cy="3000000"/>
        </p:xfrm>
        <a:graphic>
          <a:graphicData uri="http://schemas.openxmlformats.org/drawingml/2006/table">
            <a:tbl>
              <a:tblPr>
                <a:noFill/>
                <a:tableStyleId>{727B2C47-E7B8-4FD9-BDFD-124BDCC74168}</a:tableStyleId>
              </a:tblPr>
              <a:tblGrid>
                <a:gridCol w="3110550"/>
                <a:gridCol w="1036850"/>
                <a:gridCol w="2073700"/>
              </a:tblGrid>
              <a:tr h="289575">
                <a:tc>
                  <a:txBody>
                    <a:bodyPr/>
                    <a:lstStyle/>
                    <a:p>
                      <a:pPr indent="0" lvl="0" marL="0" rtl="0" algn="ctr">
                        <a:spcBef>
                          <a:spcPts val="0"/>
                        </a:spcBef>
                        <a:spcAft>
                          <a:spcPts val="0"/>
                        </a:spcAft>
                        <a:buNone/>
                      </a:pPr>
                      <a:r>
                        <a:rPr b="1" lang="en" sz="1200">
                          <a:latin typeface="Inter"/>
                          <a:ea typeface="Inter"/>
                          <a:cs typeface="Inter"/>
                          <a:sym typeface="Inter"/>
                        </a:rPr>
                        <a:t>Definition</a:t>
                      </a:r>
                      <a:endParaRPr b="1" sz="1200">
                        <a:latin typeface="Inter"/>
                        <a:ea typeface="Inter"/>
                        <a:cs typeface="Inter"/>
                        <a:sym typeface="Inter"/>
                      </a:endParaRPr>
                    </a:p>
                  </a:txBody>
                  <a:tcPr marT="91425" marB="91425" marR="91425" marL="91425"/>
                </a:tc>
                <a:tc gridSpan="2">
                  <a:txBody>
                    <a:bodyPr/>
                    <a:lstStyle/>
                    <a:p>
                      <a:pPr indent="0" lvl="0" marL="0" rtl="0" algn="ctr">
                        <a:spcBef>
                          <a:spcPts val="0"/>
                        </a:spcBef>
                        <a:spcAft>
                          <a:spcPts val="0"/>
                        </a:spcAft>
                        <a:buNone/>
                      </a:pPr>
                      <a:r>
                        <a:rPr b="1" lang="en" sz="1200">
                          <a:latin typeface="Inter"/>
                          <a:ea typeface="Inter"/>
                          <a:cs typeface="Inter"/>
                          <a:sym typeface="Inter"/>
                        </a:rPr>
                        <a:t>Explain in Your Own Words</a:t>
                      </a:r>
                      <a:endParaRPr b="1" sz="1200">
                        <a:latin typeface="Inter"/>
                        <a:ea typeface="Inter"/>
                        <a:cs typeface="Inter"/>
                        <a:sym typeface="Inter"/>
                      </a:endParaRPr>
                    </a:p>
                  </a:txBody>
                  <a:tcPr marT="91425" marB="91425" marR="91425" marL="91425"/>
                </a:tc>
                <a:tc hMerge="1"/>
              </a:tr>
              <a:tr h="1555475">
                <a:tc>
                  <a:txBody>
                    <a:bodyPr/>
                    <a:lstStyle/>
                    <a:p>
                      <a:pPr indent="0" lvl="0" marL="0" rtl="0" algn="l">
                        <a:spcBef>
                          <a:spcPts val="0"/>
                        </a:spcBef>
                        <a:spcAft>
                          <a:spcPts val="0"/>
                        </a:spcAft>
                        <a:buNone/>
                      </a:pPr>
                      <a:r>
                        <a:rPr lang="en" sz="1200">
                          <a:latin typeface="Inter"/>
                          <a:ea typeface="Inter"/>
                          <a:cs typeface="Inter"/>
                          <a:sym typeface="Inter"/>
                        </a:rPr>
                        <a:t>Thinking historically means seeking to understand the past on its own terms by considering the context and perspectives of the era. It also means being aware of our own point of view to avoid presentism in our evaluation of the past.</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c gridSpan="2">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c hMerge="1"/>
              </a:tr>
            </a:tbl>
          </a:graphicData>
        </a:graphic>
      </p:graphicFrame>
      <p:pic>
        <p:nvPicPr>
          <p:cNvPr id="214" name="Google Shape;214;p32"/>
          <p:cNvPicPr preferRelativeResize="0"/>
          <p:nvPr/>
        </p:nvPicPr>
        <p:blipFill>
          <a:blip r:embed="rId5">
            <a:alphaModFix/>
          </a:blip>
          <a:stretch>
            <a:fillRect/>
          </a:stretch>
        </p:blipFill>
        <p:spPr>
          <a:xfrm>
            <a:off x="2149819" y="1412856"/>
            <a:ext cx="632275" cy="632275"/>
          </a:xfrm>
          <a:prstGeom prst="rect">
            <a:avLst/>
          </a:prstGeom>
          <a:noFill/>
          <a:ln>
            <a:noFill/>
          </a:ln>
        </p:spPr>
      </p:pic>
      <p:pic>
        <p:nvPicPr>
          <p:cNvPr id="215" name="Google Shape;215;p32"/>
          <p:cNvPicPr preferRelativeResize="0"/>
          <p:nvPr/>
        </p:nvPicPr>
        <p:blipFill>
          <a:blip r:embed="rId5">
            <a:alphaModFix/>
          </a:blip>
          <a:stretch>
            <a:fillRect/>
          </a:stretch>
        </p:blipFill>
        <p:spPr>
          <a:xfrm>
            <a:off x="5102344" y="1412856"/>
            <a:ext cx="632275" cy="632275"/>
          </a:xfrm>
          <a:prstGeom prst="rect">
            <a:avLst/>
          </a:prstGeom>
          <a:noFill/>
          <a:ln>
            <a:noFill/>
          </a:ln>
        </p:spPr>
      </p:pic>
      <p:pic>
        <p:nvPicPr>
          <p:cNvPr id="216" name="Google Shape;216;p32"/>
          <p:cNvPicPr preferRelativeResize="0"/>
          <p:nvPr/>
        </p:nvPicPr>
        <p:blipFill rotWithShape="1">
          <a:blip r:embed="rId6">
            <a:alphaModFix/>
          </a:blip>
          <a:srcRect b="0" l="3067" r="43313" t="0"/>
          <a:stretch/>
        </p:blipFill>
        <p:spPr>
          <a:xfrm>
            <a:off x="4224712" y="6719217"/>
            <a:ext cx="2456352" cy="2576831"/>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20" name="Shape 220"/>
        <p:cNvGrpSpPr/>
        <p:nvPr/>
      </p:nvGrpSpPr>
      <p:grpSpPr>
        <a:xfrm>
          <a:off x="0" y="0"/>
          <a:ext cx="0" cy="0"/>
          <a:chOff x="0" y="0"/>
          <a:chExt cx="0" cy="0"/>
        </a:xfrm>
      </p:grpSpPr>
      <p:sp>
        <p:nvSpPr>
          <p:cNvPr id="221" name="Google Shape;221;p33"/>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2400">
                <a:solidFill>
                  <a:schemeClr val="dk1"/>
                </a:solidFill>
                <a:latin typeface="Halant"/>
                <a:ea typeface="Halant"/>
                <a:cs typeface="Halant"/>
                <a:sym typeface="Halant"/>
              </a:rPr>
              <a:t>What is Historical Thinking?</a:t>
            </a:r>
            <a:endParaRPr sz="1900">
              <a:latin typeface="Halant"/>
              <a:ea typeface="Halant"/>
              <a:cs typeface="Halant"/>
              <a:sym typeface="Halant"/>
            </a:endParaRPr>
          </a:p>
        </p:txBody>
      </p:sp>
      <p:pic>
        <p:nvPicPr>
          <p:cNvPr id="222" name="Google Shape;222;p33"/>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223" name="Google Shape;223;p33"/>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a:t>
            </a:r>
            <a:r>
              <a:rPr lang="en" sz="1100">
                <a:solidFill>
                  <a:srgbClr val="666666"/>
                </a:solidFill>
                <a:latin typeface="Inter"/>
                <a:ea typeface="Inter"/>
                <a:cs typeface="Inter"/>
                <a:sym typeface="Inter"/>
              </a:rPr>
              <a:t>2025</a:t>
            </a:r>
            <a:r>
              <a:rPr lang="en" sz="1100">
                <a:solidFill>
                  <a:srgbClr val="666666"/>
                </a:solidFill>
                <a:latin typeface="Inter"/>
                <a:ea typeface="Inter"/>
                <a:cs typeface="Inter"/>
                <a:sym typeface="Inter"/>
              </a:rPr>
              <a:t>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224" name="Google Shape;224;p33"/>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225" name="Google Shape;225;p33"/>
          <p:cNvSpPr txBox="1"/>
          <p:nvPr/>
        </p:nvSpPr>
        <p:spPr>
          <a:xfrm>
            <a:off x="453675" y="700650"/>
            <a:ext cx="6986400" cy="8465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200">
                <a:solidFill>
                  <a:schemeClr val="dk1"/>
                </a:solidFill>
                <a:latin typeface="Halant"/>
                <a:ea typeface="Halant"/>
                <a:cs typeface="Halant"/>
                <a:sym typeface="Halant"/>
              </a:rPr>
              <a:t>Directions: </a:t>
            </a:r>
            <a:r>
              <a:rPr lang="en" sz="1200">
                <a:solidFill>
                  <a:schemeClr val="dk1"/>
                </a:solidFill>
                <a:latin typeface="Halant"/>
                <a:ea typeface="Halant"/>
                <a:cs typeface="Halant"/>
                <a:sym typeface="Halant"/>
              </a:rPr>
              <a:t>Read the definition of the Historical Thinking Skill. Then, write the definition in your own words. Then continue through the worksheet by watching the video and answering the questions. </a:t>
            </a:r>
            <a:endParaRPr sz="1200">
              <a:solidFill>
                <a:schemeClr val="dk1"/>
              </a:solidFill>
              <a:latin typeface="Halant"/>
              <a:ea typeface="Halant"/>
              <a:cs typeface="Halant"/>
              <a:sym typeface="Halant"/>
            </a:endParaRPr>
          </a:p>
          <a:p>
            <a:pPr indent="0" lvl="0" marL="0" rtl="0" algn="l">
              <a:spcBef>
                <a:spcPts val="0"/>
              </a:spcBef>
              <a:spcAft>
                <a:spcPts val="0"/>
              </a:spcAft>
              <a:buClr>
                <a:schemeClr val="dk1"/>
              </a:buClr>
              <a:buSzPts val="1100"/>
              <a:buFont typeface="Arial"/>
              <a:buNone/>
            </a:pPr>
            <a:r>
              <a:t/>
            </a:r>
            <a:endParaRPr sz="1200">
              <a:solidFill>
                <a:schemeClr val="dk1"/>
              </a:solidFill>
              <a:latin typeface="Halant"/>
              <a:ea typeface="Halant"/>
              <a:cs typeface="Halant"/>
              <a:sym typeface="Halant"/>
            </a:endParaRPr>
          </a:p>
          <a:p>
            <a:pPr indent="0" lvl="0" marL="0" rtl="0" algn="l">
              <a:spcBef>
                <a:spcPts val="0"/>
              </a:spcBef>
              <a:spcAft>
                <a:spcPts val="0"/>
              </a:spcAft>
              <a:buNone/>
            </a:pPr>
            <a:r>
              <a:t/>
            </a:r>
            <a:endParaRPr>
              <a:latin typeface="Halant"/>
              <a:ea typeface="Halant"/>
              <a:cs typeface="Halant"/>
              <a:sym typeface="Halant"/>
            </a:endParaRPr>
          </a:p>
          <a:p>
            <a:pPr indent="0" lvl="0" marL="0" rtl="0" algn="ctr">
              <a:spcBef>
                <a:spcPts val="0"/>
              </a:spcBef>
              <a:spcAft>
                <a:spcPts val="0"/>
              </a:spcAft>
              <a:buNone/>
            </a:pPr>
            <a:r>
              <a:rPr b="1" lang="en">
                <a:latin typeface="Halant"/>
                <a:ea typeface="Halant"/>
                <a:cs typeface="Halant"/>
                <a:sym typeface="Halant"/>
              </a:rPr>
              <a:t>Historical Thinking Skill: </a:t>
            </a:r>
            <a:endParaRPr b="1">
              <a:latin typeface="Halant"/>
              <a:ea typeface="Halant"/>
              <a:cs typeface="Halant"/>
              <a:sym typeface="Halant"/>
            </a:endParaRPr>
          </a:p>
          <a:p>
            <a:pPr indent="0" lvl="0" marL="0" rtl="0" algn="ctr">
              <a:spcBef>
                <a:spcPts val="0"/>
              </a:spcBef>
              <a:spcAft>
                <a:spcPts val="0"/>
              </a:spcAft>
              <a:buNone/>
            </a:pPr>
            <a:r>
              <a:rPr b="1" lang="en">
                <a:latin typeface="Halant"/>
                <a:ea typeface="Halant"/>
                <a:cs typeface="Halant"/>
                <a:sym typeface="Halant"/>
              </a:rPr>
              <a:t>Perspective</a:t>
            </a:r>
            <a:endParaRPr b="1">
              <a:latin typeface="Halant"/>
              <a:ea typeface="Halant"/>
              <a:cs typeface="Halant"/>
              <a:sym typeface="Halant"/>
            </a:endParaRPr>
          </a:p>
          <a:p>
            <a:pPr indent="0" lvl="0" marL="0" rtl="0" algn="ctr">
              <a:spcBef>
                <a:spcPts val="0"/>
              </a:spcBef>
              <a:spcAft>
                <a:spcPts val="0"/>
              </a:spcAft>
              <a:buNone/>
            </a:pPr>
            <a:r>
              <a:t/>
            </a:r>
            <a:endParaRPr b="1">
              <a:latin typeface="Halant"/>
              <a:ea typeface="Halant"/>
              <a:cs typeface="Halant"/>
              <a:sym typeface="Halant"/>
            </a:endParaRPr>
          </a:p>
          <a:p>
            <a:pPr indent="0" lvl="0" marL="0" rtl="0" algn="ctr">
              <a:spcBef>
                <a:spcPts val="0"/>
              </a:spcBef>
              <a:spcAft>
                <a:spcPts val="0"/>
              </a:spcAft>
              <a:buNone/>
            </a:pPr>
            <a:r>
              <a:t/>
            </a:r>
            <a:endParaRPr b="1">
              <a:latin typeface="Halant"/>
              <a:ea typeface="Halant"/>
              <a:cs typeface="Halant"/>
              <a:sym typeface="Halant"/>
            </a:endParaRPr>
          </a:p>
          <a:p>
            <a:pPr indent="0" lvl="0" marL="0" rtl="0" algn="ctr">
              <a:spcBef>
                <a:spcPts val="0"/>
              </a:spcBef>
              <a:spcAft>
                <a:spcPts val="0"/>
              </a:spcAft>
              <a:buNone/>
            </a:pPr>
            <a:r>
              <a:t/>
            </a:r>
            <a:endParaRPr b="1">
              <a:latin typeface="Halant"/>
              <a:ea typeface="Halant"/>
              <a:cs typeface="Halant"/>
              <a:sym typeface="Halant"/>
            </a:endParaRPr>
          </a:p>
          <a:p>
            <a:pPr indent="0" lvl="0" marL="0" rtl="0" algn="ctr">
              <a:spcBef>
                <a:spcPts val="0"/>
              </a:spcBef>
              <a:spcAft>
                <a:spcPts val="0"/>
              </a:spcAft>
              <a:buNone/>
            </a:pPr>
            <a:r>
              <a:t/>
            </a:r>
            <a:endParaRPr b="1">
              <a:latin typeface="Halant"/>
              <a:ea typeface="Halant"/>
              <a:cs typeface="Halant"/>
              <a:sym typeface="Halant"/>
            </a:endParaRPr>
          </a:p>
          <a:p>
            <a:pPr indent="0" lvl="0" marL="0" rtl="0" algn="ctr">
              <a:spcBef>
                <a:spcPts val="0"/>
              </a:spcBef>
              <a:spcAft>
                <a:spcPts val="0"/>
              </a:spcAft>
              <a:buNone/>
            </a:pPr>
            <a:r>
              <a:t/>
            </a:r>
            <a:endParaRPr b="1">
              <a:latin typeface="Halant"/>
              <a:ea typeface="Halant"/>
              <a:cs typeface="Halant"/>
              <a:sym typeface="Halant"/>
            </a:endParaRPr>
          </a:p>
          <a:p>
            <a:pPr indent="0" lvl="0" marL="0" rtl="0" algn="ctr">
              <a:spcBef>
                <a:spcPts val="0"/>
              </a:spcBef>
              <a:spcAft>
                <a:spcPts val="0"/>
              </a:spcAft>
              <a:buNone/>
            </a:pPr>
            <a:r>
              <a:t/>
            </a:r>
            <a:endParaRPr b="1">
              <a:latin typeface="Halant"/>
              <a:ea typeface="Halant"/>
              <a:cs typeface="Halant"/>
              <a:sym typeface="Halant"/>
            </a:endParaRPr>
          </a:p>
          <a:p>
            <a:pPr indent="0" lvl="0" marL="0" rtl="0" algn="ctr">
              <a:spcBef>
                <a:spcPts val="0"/>
              </a:spcBef>
              <a:spcAft>
                <a:spcPts val="0"/>
              </a:spcAft>
              <a:buNone/>
            </a:pPr>
            <a:r>
              <a:t/>
            </a:r>
            <a:endParaRPr b="1">
              <a:latin typeface="Halant"/>
              <a:ea typeface="Halant"/>
              <a:cs typeface="Halant"/>
              <a:sym typeface="Halant"/>
            </a:endParaRPr>
          </a:p>
          <a:p>
            <a:pPr indent="0" lvl="0" marL="0" rtl="0" algn="ctr">
              <a:spcBef>
                <a:spcPts val="0"/>
              </a:spcBef>
              <a:spcAft>
                <a:spcPts val="0"/>
              </a:spcAft>
              <a:buNone/>
            </a:pPr>
            <a:r>
              <a:t/>
            </a:r>
            <a:endParaRPr b="1">
              <a:latin typeface="Halant"/>
              <a:ea typeface="Halant"/>
              <a:cs typeface="Halant"/>
              <a:sym typeface="Halant"/>
            </a:endParaRPr>
          </a:p>
          <a:p>
            <a:pPr indent="0" lvl="0" marL="0" rtl="0" algn="ctr">
              <a:spcBef>
                <a:spcPts val="0"/>
              </a:spcBef>
              <a:spcAft>
                <a:spcPts val="0"/>
              </a:spcAft>
              <a:buNone/>
            </a:pPr>
            <a:r>
              <a:t/>
            </a:r>
            <a:endParaRPr b="1">
              <a:latin typeface="Halant"/>
              <a:ea typeface="Halant"/>
              <a:cs typeface="Halant"/>
              <a:sym typeface="Halant"/>
            </a:endParaRPr>
          </a:p>
          <a:p>
            <a:pPr indent="0" lvl="0" marL="0" rtl="0" algn="ctr">
              <a:spcBef>
                <a:spcPts val="0"/>
              </a:spcBef>
              <a:spcAft>
                <a:spcPts val="0"/>
              </a:spcAft>
              <a:buNone/>
            </a:pPr>
            <a:r>
              <a:t/>
            </a:r>
            <a:endParaRPr b="1">
              <a:latin typeface="Halant"/>
              <a:ea typeface="Halant"/>
              <a:cs typeface="Halant"/>
              <a:sym typeface="Halant"/>
            </a:endParaRPr>
          </a:p>
          <a:p>
            <a:pPr indent="0" lvl="0" marL="0" rtl="0" algn="ctr">
              <a:spcBef>
                <a:spcPts val="0"/>
              </a:spcBef>
              <a:spcAft>
                <a:spcPts val="0"/>
              </a:spcAft>
              <a:buNone/>
            </a:pPr>
            <a:r>
              <a:t/>
            </a:r>
            <a:endParaRPr b="1">
              <a:latin typeface="Halant"/>
              <a:ea typeface="Halant"/>
              <a:cs typeface="Halant"/>
              <a:sym typeface="Halant"/>
            </a:endParaRPr>
          </a:p>
          <a:p>
            <a:pPr indent="0" lvl="0" marL="0" rtl="0" algn="ctr">
              <a:spcBef>
                <a:spcPts val="0"/>
              </a:spcBef>
              <a:spcAft>
                <a:spcPts val="0"/>
              </a:spcAft>
              <a:buNone/>
            </a:pPr>
            <a:r>
              <a:t/>
            </a:r>
            <a:endParaRPr b="1">
              <a:latin typeface="Halant"/>
              <a:ea typeface="Halant"/>
              <a:cs typeface="Halant"/>
              <a:sym typeface="Halant"/>
            </a:endParaRPr>
          </a:p>
          <a:p>
            <a:pPr indent="0" lvl="0" marL="0" rtl="0" algn="ctr">
              <a:spcBef>
                <a:spcPts val="0"/>
              </a:spcBef>
              <a:spcAft>
                <a:spcPts val="0"/>
              </a:spcAft>
              <a:buNone/>
            </a:pPr>
            <a:r>
              <a:t/>
            </a:r>
            <a:endParaRPr b="1">
              <a:latin typeface="Halant"/>
              <a:ea typeface="Halant"/>
              <a:cs typeface="Halant"/>
              <a:sym typeface="Halant"/>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Looking at the icon, how does is portray the thinking skill?</a:t>
            </a:r>
            <a:endParaRPr sz="1200">
              <a:solidFill>
                <a:schemeClr val="dk1"/>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Watch the </a:t>
            </a:r>
            <a:r>
              <a:rPr lang="en" sz="1200">
                <a:solidFill>
                  <a:schemeClr val="dk1"/>
                </a:solidFill>
                <a:latin typeface="Inter"/>
                <a:ea typeface="Inter"/>
                <a:cs typeface="Inter"/>
                <a:sym typeface="Inter"/>
              </a:rPr>
              <a:t>video</a:t>
            </a:r>
            <a:r>
              <a:rPr lang="en" sz="1200">
                <a:solidFill>
                  <a:schemeClr val="dk1"/>
                </a:solidFill>
                <a:latin typeface="Inter"/>
                <a:ea typeface="Inter"/>
                <a:cs typeface="Inter"/>
                <a:sym typeface="Inter"/>
              </a:rPr>
              <a:t> on Perspective </a:t>
            </a:r>
            <a:r>
              <a:rPr lang="en" sz="1200">
                <a:solidFill>
                  <a:schemeClr val="dk1"/>
                </a:solidFill>
                <a:latin typeface="Inter"/>
                <a:ea typeface="Inter"/>
                <a:cs typeface="Inter"/>
                <a:sym typeface="Inter"/>
              </a:rPr>
              <a:t>from Thinking Nation’s Executive Director, Zachary Coté.</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Question 1</a:t>
            </a:r>
            <a:endParaRPr sz="1200">
              <a:solidFill>
                <a:schemeClr val="dk1"/>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Question 2</a:t>
            </a:r>
            <a:endParaRPr sz="1200">
              <a:solidFill>
                <a:schemeClr val="dk1"/>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“Say it in Six:” Explain the Historical </a:t>
            </a:r>
            <a:endParaRPr sz="1200">
              <a:solidFill>
                <a:schemeClr val="dk1"/>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Thinking Skill of Perspective. However, you </a:t>
            </a:r>
            <a:endParaRPr sz="1200">
              <a:solidFill>
                <a:schemeClr val="dk1"/>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can only use six words (no more, no less), </a:t>
            </a:r>
            <a:endParaRPr sz="1200">
              <a:solidFill>
                <a:schemeClr val="dk1"/>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but it does not have to be grammatically</a:t>
            </a:r>
            <a:endParaRPr sz="1200">
              <a:solidFill>
                <a:schemeClr val="dk1"/>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 correct.</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b="1">
              <a:latin typeface="Halant"/>
              <a:ea typeface="Halant"/>
              <a:cs typeface="Halant"/>
              <a:sym typeface="Halant"/>
            </a:endParaRPr>
          </a:p>
        </p:txBody>
      </p:sp>
      <p:pic>
        <p:nvPicPr>
          <p:cNvPr id="226" name="Google Shape;226;p33"/>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227" name="Google Shape;227;p33"/>
          <p:cNvSpPr txBox="1"/>
          <p:nvPr/>
        </p:nvSpPr>
        <p:spPr>
          <a:xfrm>
            <a:off x="2782100" y="9353425"/>
            <a:ext cx="5010300" cy="4770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t/>
            </a:r>
            <a:endParaRPr sz="1900">
              <a:solidFill>
                <a:schemeClr val="dk2"/>
              </a:solidFill>
            </a:endParaRPr>
          </a:p>
        </p:txBody>
      </p:sp>
      <p:graphicFrame>
        <p:nvGraphicFramePr>
          <p:cNvPr id="228" name="Google Shape;228;p33"/>
          <p:cNvGraphicFramePr/>
          <p:nvPr/>
        </p:nvGraphicFramePr>
        <p:xfrm>
          <a:off x="836325" y="2173750"/>
          <a:ext cx="3000000" cy="3000000"/>
        </p:xfrm>
        <a:graphic>
          <a:graphicData uri="http://schemas.openxmlformats.org/drawingml/2006/table">
            <a:tbl>
              <a:tblPr>
                <a:noFill/>
                <a:tableStyleId>{727B2C47-E7B8-4FD9-BDFD-124BDCC74168}</a:tableStyleId>
              </a:tblPr>
              <a:tblGrid>
                <a:gridCol w="3110550"/>
                <a:gridCol w="1036850"/>
                <a:gridCol w="2073700"/>
              </a:tblGrid>
              <a:tr h="322675">
                <a:tc>
                  <a:txBody>
                    <a:bodyPr/>
                    <a:lstStyle/>
                    <a:p>
                      <a:pPr indent="0" lvl="0" marL="0" rtl="0" algn="ctr">
                        <a:spcBef>
                          <a:spcPts val="0"/>
                        </a:spcBef>
                        <a:spcAft>
                          <a:spcPts val="0"/>
                        </a:spcAft>
                        <a:buNone/>
                      </a:pPr>
                      <a:r>
                        <a:rPr b="1" lang="en" sz="1200">
                          <a:latin typeface="Inter"/>
                          <a:ea typeface="Inter"/>
                          <a:cs typeface="Inter"/>
                          <a:sym typeface="Inter"/>
                        </a:rPr>
                        <a:t>Definition</a:t>
                      </a:r>
                      <a:endParaRPr b="1" sz="1200">
                        <a:latin typeface="Inter"/>
                        <a:ea typeface="Inter"/>
                        <a:cs typeface="Inter"/>
                        <a:sym typeface="Inter"/>
                      </a:endParaRPr>
                    </a:p>
                  </a:txBody>
                  <a:tcPr marT="91425" marB="91425" marR="91425" marL="91425"/>
                </a:tc>
                <a:tc gridSpan="2">
                  <a:txBody>
                    <a:bodyPr/>
                    <a:lstStyle/>
                    <a:p>
                      <a:pPr indent="0" lvl="0" marL="0" rtl="0" algn="ctr">
                        <a:spcBef>
                          <a:spcPts val="0"/>
                        </a:spcBef>
                        <a:spcAft>
                          <a:spcPts val="0"/>
                        </a:spcAft>
                        <a:buNone/>
                      </a:pPr>
                      <a:r>
                        <a:rPr b="1" lang="en" sz="1200">
                          <a:latin typeface="Inter"/>
                          <a:ea typeface="Inter"/>
                          <a:cs typeface="Inter"/>
                          <a:sym typeface="Inter"/>
                        </a:rPr>
                        <a:t>Explain in Your Own Words</a:t>
                      </a:r>
                      <a:endParaRPr b="1" sz="1200">
                        <a:latin typeface="Inter"/>
                        <a:ea typeface="Inter"/>
                        <a:cs typeface="Inter"/>
                        <a:sym typeface="Inter"/>
                      </a:endParaRPr>
                    </a:p>
                  </a:txBody>
                  <a:tcPr marT="91425" marB="91425" marR="91425" marL="91425"/>
                </a:tc>
                <a:tc hMerge="1"/>
              </a:tr>
              <a:tr h="1733300">
                <a:tc>
                  <a:txBody>
                    <a:bodyPr/>
                    <a:lstStyle/>
                    <a:p>
                      <a:pPr indent="0" lvl="0" marL="0" rtl="0" algn="l">
                        <a:spcBef>
                          <a:spcPts val="0"/>
                        </a:spcBef>
                        <a:spcAft>
                          <a:spcPts val="0"/>
                        </a:spcAft>
                        <a:buNone/>
                      </a:pPr>
                      <a:r>
                        <a:rPr lang="en" sz="1200">
                          <a:latin typeface="Inter"/>
                          <a:ea typeface="Inter"/>
                          <a:cs typeface="Inter"/>
                          <a:sym typeface="Inter"/>
                        </a:rPr>
                        <a:t>Thinking historically means considering how one's personhood has influenced their perspective. It also means recognizing how diverse viewpoints and experiences shape the understanding of historical events. This allows students of history to cultivate empathy for the people of the past that are studied.</a:t>
                      </a:r>
                      <a:endParaRPr sz="1200">
                        <a:latin typeface="Inter"/>
                        <a:ea typeface="Inter"/>
                        <a:cs typeface="Inter"/>
                        <a:sym typeface="Inter"/>
                      </a:endParaRPr>
                    </a:p>
                  </a:txBody>
                  <a:tcPr marT="91425" marB="91425" marR="91425" marL="91425"/>
                </a:tc>
                <a:tc gridSpan="2">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c hMerge="1"/>
              </a:tr>
            </a:tbl>
          </a:graphicData>
        </a:graphic>
      </p:graphicFrame>
      <p:pic>
        <p:nvPicPr>
          <p:cNvPr id="229" name="Google Shape;229;p33"/>
          <p:cNvPicPr preferRelativeResize="0"/>
          <p:nvPr/>
        </p:nvPicPr>
        <p:blipFill>
          <a:blip r:embed="rId5">
            <a:alphaModFix/>
          </a:blip>
          <a:stretch>
            <a:fillRect/>
          </a:stretch>
        </p:blipFill>
        <p:spPr>
          <a:xfrm>
            <a:off x="2161300" y="1419593"/>
            <a:ext cx="620800" cy="620800"/>
          </a:xfrm>
          <a:prstGeom prst="rect">
            <a:avLst/>
          </a:prstGeom>
          <a:noFill/>
          <a:ln>
            <a:noFill/>
          </a:ln>
        </p:spPr>
      </p:pic>
      <p:pic>
        <p:nvPicPr>
          <p:cNvPr id="230" name="Google Shape;230;p33"/>
          <p:cNvPicPr preferRelativeResize="0"/>
          <p:nvPr/>
        </p:nvPicPr>
        <p:blipFill>
          <a:blip r:embed="rId5">
            <a:alphaModFix/>
          </a:blip>
          <a:stretch>
            <a:fillRect/>
          </a:stretch>
        </p:blipFill>
        <p:spPr>
          <a:xfrm>
            <a:off x="5145025" y="1419593"/>
            <a:ext cx="620800" cy="620800"/>
          </a:xfrm>
          <a:prstGeom prst="rect">
            <a:avLst/>
          </a:prstGeom>
          <a:noFill/>
          <a:ln>
            <a:noFill/>
          </a:ln>
        </p:spPr>
      </p:pic>
      <p:pic>
        <p:nvPicPr>
          <p:cNvPr id="231" name="Google Shape;231;p33"/>
          <p:cNvPicPr preferRelativeResize="0"/>
          <p:nvPr/>
        </p:nvPicPr>
        <p:blipFill rotWithShape="1">
          <a:blip r:embed="rId6">
            <a:alphaModFix/>
          </a:blip>
          <a:srcRect b="0" l="3067" r="43313" t="0"/>
          <a:stretch/>
        </p:blipFill>
        <p:spPr>
          <a:xfrm>
            <a:off x="4224712" y="6719217"/>
            <a:ext cx="2456352" cy="2576831"/>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